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theme/theme3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733" r:id="rId2"/>
    <p:sldMasterId id="2147483746" r:id="rId3"/>
    <p:sldMasterId id="2147483759" r:id="rId4"/>
  </p:sldMasterIdLst>
  <p:sldIdLst>
    <p:sldId id="256" r:id="rId5"/>
    <p:sldId id="290" r:id="rId6"/>
    <p:sldId id="324" r:id="rId7"/>
    <p:sldId id="313" r:id="rId8"/>
    <p:sldId id="314" r:id="rId9"/>
    <p:sldId id="315" r:id="rId10"/>
    <p:sldId id="316" r:id="rId11"/>
    <p:sldId id="317" r:id="rId12"/>
    <p:sldId id="318" r:id="rId13"/>
  </p:sldIdLst>
  <p:sldSz cx="9144000" cy="6858000" type="screen4x3"/>
  <p:notesSz cx="6858000" cy="9144000"/>
  <p:defaultTextStyle>
    <a:defPPr>
      <a:defRPr lang="sr-Latn-C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0158" autoAdjust="0"/>
  </p:normalViewPr>
  <p:slideViewPr>
    <p:cSldViewPr>
      <p:cViewPr varScale="1">
        <p:scale>
          <a:sx n="92" d="100"/>
          <a:sy n="92" d="100"/>
        </p:scale>
        <p:origin x="1344" y="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5867400" cy="6858000"/>
            <a:chOff x="0" y="0"/>
            <a:chExt cx="3696" cy="4320"/>
          </a:xfrm>
        </p:grpSpPr>
        <p:sp>
          <p:nvSpPr>
            <p:cNvPr id="5" name="Rectangle 3"/>
            <p:cNvSpPr>
              <a:spLocks noChangeArrowheads="1"/>
            </p:cNvSpPr>
            <p:nvPr/>
          </p:nvSpPr>
          <p:spPr bwMode="auto">
            <a:xfrm>
              <a:off x="0" y="0"/>
              <a:ext cx="2880" cy="4320"/>
            </a:xfrm>
            <a:prstGeom prst="rect">
              <a:avLst/>
            </a:pr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hr-HR" sz="2400">
                <a:latin typeface="Times New Roman" pitchFamily="18" charset="0"/>
              </a:endParaRPr>
            </a:p>
          </p:txBody>
        </p:sp>
        <p:sp>
          <p:nvSpPr>
            <p:cNvPr id="6" name="AutoShape 4"/>
            <p:cNvSpPr>
              <a:spLocks noChangeArrowheads="1"/>
            </p:cNvSpPr>
            <p:nvPr/>
          </p:nvSpPr>
          <p:spPr bwMode="white">
            <a:xfrm>
              <a:off x="432" y="624"/>
              <a:ext cx="3264" cy="120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endParaRPr kumimoji="1" lang="hr-HR" sz="2400">
                <a:latin typeface="Times New Roman" pitchFamily="18" charset="0"/>
              </a:endParaRPr>
            </a:p>
          </p:txBody>
        </p:sp>
      </p:grpSp>
      <p:grpSp>
        <p:nvGrpSpPr>
          <p:cNvPr id="7" name="Group 5"/>
          <p:cNvGrpSpPr>
            <a:grpSpLocks/>
          </p:cNvGrpSpPr>
          <p:nvPr/>
        </p:nvGrpSpPr>
        <p:grpSpPr bwMode="auto">
          <a:xfrm>
            <a:off x="3632200" y="4889500"/>
            <a:ext cx="4876800" cy="319088"/>
            <a:chOff x="2288" y="3080"/>
            <a:chExt cx="3072" cy="201"/>
          </a:xfrm>
        </p:grpSpPr>
        <p:sp>
          <p:nvSpPr>
            <p:cNvPr id="8" name="AutoShape 6"/>
            <p:cNvSpPr>
              <a:spLocks noChangeArrowheads="1"/>
            </p:cNvSpPr>
            <p:nvPr/>
          </p:nvSpPr>
          <p:spPr bwMode="auto">
            <a:xfrm flipH="1">
              <a:off x="2288" y="3080"/>
              <a:ext cx="2914" cy="200"/>
            </a:xfrm>
            <a:prstGeom prst="roundRect">
              <a:avLst>
                <a:gd name="adj" fmla="val 0"/>
              </a:avLst>
            </a:prstGeom>
            <a:solidFill>
              <a:schemeClr val="hlink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  <p:sp>
          <p:nvSpPr>
            <p:cNvPr id="9" name="AutoShape 7"/>
            <p:cNvSpPr>
              <a:spLocks noChangeArrowheads="1"/>
            </p:cNvSpPr>
            <p:nvPr/>
          </p:nvSpPr>
          <p:spPr bwMode="auto">
            <a:xfrm>
              <a:off x="5196" y="3080"/>
              <a:ext cx="164" cy="201"/>
            </a:xfrm>
            <a:prstGeom prst="flowChartDelay">
              <a:avLst/>
            </a:prstGeom>
            <a:solidFill>
              <a:schemeClr val="hlink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>
                <a:defRPr/>
              </a:pPr>
              <a:endParaRPr lang="sr-Latn-CS"/>
            </a:p>
          </p:txBody>
        </p:sp>
      </p:grpSp>
      <p:sp>
        <p:nvSpPr>
          <p:cNvPr id="26632" name="Rectangle 8"/>
          <p:cNvSpPr>
            <a:spLocks noGrp="1" noChangeArrowheads="1"/>
          </p:cNvSpPr>
          <p:nvPr>
            <p:ph type="subTitle" idx="1"/>
          </p:nvPr>
        </p:nvSpPr>
        <p:spPr>
          <a:xfrm>
            <a:off x="4673600" y="2927350"/>
            <a:ext cx="4013200" cy="1822450"/>
          </a:xfrm>
        </p:spPr>
        <p:txBody>
          <a:bodyPr anchor="b"/>
          <a:lstStyle>
            <a:lvl1pPr marL="0" indent="0">
              <a:buFont typeface="Wingdings" pitchFamily="2" charset="2"/>
              <a:buNone/>
              <a:defRPr>
                <a:solidFill>
                  <a:schemeClr val="tx2"/>
                </a:solidFill>
              </a:defRPr>
            </a:lvl1pPr>
          </a:lstStyle>
          <a:p>
            <a:r>
              <a:rPr lang="hr-HR"/>
              <a:t>Click to edit Master subtitle style</a:t>
            </a:r>
          </a:p>
        </p:txBody>
      </p:sp>
      <p:sp>
        <p:nvSpPr>
          <p:cNvPr id="26636" name="AutoShape 12"/>
          <p:cNvSpPr>
            <a:spLocks noGrp="1" noChangeArrowheads="1"/>
          </p:cNvSpPr>
          <p:nvPr>
            <p:ph type="ctrTitle" sz="quarter"/>
          </p:nvPr>
        </p:nvSpPr>
        <p:spPr>
          <a:xfrm>
            <a:off x="685800" y="990600"/>
            <a:ext cx="8229600" cy="1905000"/>
          </a:xfrm>
          <a:prstGeom prst="roundRect">
            <a:avLst>
              <a:gd name="adj" fmla="val 50000"/>
            </a:avLst>
          </a:prstGeom>
        </p:spPr>
        <p:txBody>
          <a:bodyPr anchor="ctr"/>
          <a:lstStyle>
            <a:lvl1pPr algn="ctr">
              <a:defRPr>
                <a:solidFill>
                  <a:schemeClr val="tx1"/>
                </a:solidFill>
              </a:defRPr>
            </a:lvl1pPr>
          </a:lstStyle>
          <a:p>
            <a:r>
              <a:rPr lang="hr-HR"/>
              <a:t>Click to edit Master title style</a:t>
            </a:r>
          </a:p>
        </p:txBody>
      </p:sp>
      <p:sp>
        <p:nvSpPr>
          <p:cNvPr id="10" name="Rectangle 9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4E236FDC-A124-4897-938C-BEFF717E300D}" type="datetimeFigureOut">
              <a:rPr lang="hr-HR"/>
              <a:pPr>
                <a:defRPr/>
              </a:pPr>
              <a:t>27.11.2017.</a:t>
            </a:fld>
            <a:endParaRPr lang="hr-HR"/>
          </a:p>
        </p:txBody>
      </p:sp>
      <p:sp>
        <p:nvSpPr>
          <p:cNvPr id="11" name="Rectangle 10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12" name="Rectangle 11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76200" y="6248400"/>
            <a:ext cx="587375" cy="488950"/>
          </a:xfrm>
        </p:spPr>
        <p:txBody>
          <a:bodyPr anchorCtr="0"/>
          <a:lstStyle>
            <a:lvl1pPr>
              <a:defRPr/>
            </a:lvl1pPr>
          </a:lstStyle>
          <a:p>
            <a:pPr>
              <a:defRPr/>
            </a:pPr>
            <a:fld id="{797F5F47-67A8-4CCE-B478-24F4AF4ED6A8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F62B03-E082-4904-BFBB-E173DCB81355}" type="datetimeFigureOut">
              <a:rPr lang="hr-HR"/>
              <a:pPr>
                <a:defRPr/>
              </a:pPr>
              <a:t>27.11.2017.</a:t>
            </a:fld>
            <a:endParaRPr lang="hr-H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02525D3-A138-4D49-81E6-2A865248FB21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05600" y="762000"/>
            <a:ext cx="1981200" cy="532447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762000"/>
            <a:ext cx="5791200" cy="532447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1CA699-C299-4091-A4F3-A514D8D9AEF2}" type="datetimeFigureOut">
              <a:rPr lang="hr-HR"/>
              <a:pPr>
                <a:defRPr/>
              </a:pPr>
              <a:t>27.11.2017.</a:t>
            </a:fld>
            <a:endParaRPr lang="hr-H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6826851-536B-499A-8A3F-485B30E4E63F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Muokkaa otsikon perustyyliä napsauttamalla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048000"/>
            <a:ext cx="6400800" cy="6858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Muokkaa alaotsikon perustyyliä napsauttamalla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pPr>
              <a:defRPr/>
            </a:pPr>
            <a:fld id="{253C5E3F-BEF9-4250-9353-D2B1919B09E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09931108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1FF051-1F97-46E7-AA13-AC666F769D2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5342529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1E3D05-B4D4-4DC9-BE3B-EB2EFB7BC1E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9121960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923793-D80D-4D5C-BF15-4D150E52B93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84636962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9065C0-5E2A-4D2B-BCE2-F25999FEE52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2792533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84CAC4-49F0-470C-AE89-690A32CEA0F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9594815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BB6A6-774C-49AB-A5B0-A39F5539AE9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500818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D14EC-91BD-41DD-B391-D4871617F05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81745804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01E8819-2F33-4970-8075-599573FC1358}" type="datetimeFigureOut">
              <a:rPr lang="hr-HR"/>
              <a:pPr>
                <a:defRPr/>
              </a:pPr>
              <a:t>27.11.2017.</a:t>
            </a:fld>
            <a:endParaRPr lang="hr-H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71D634F-732A-468D-9192-C330672A8F26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BD53A-D933-4410-8237-93E941D9DC4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4822616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0E01A9-9175-4B0C-83F4-3CBD41EC338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8201110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BD7C7-EE4F-4081-8670-F80E2377ADA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2051669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hr-HR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CB3B24-7FE7-4D36-8B7D-A4749927FE3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2332342"/>
      </p:ext>
    </p:extLst>
  </p:cSld>
  <p:clrMapOvr>
    <a:masterClrMapping/>
  </p:clrMapOvr>
  <p:transition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Muokkaa otsikon perustyyliä napsauttamalla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048000"/>
            <a:ext cx="6400800" cy="6858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Muokkaa alaotsikon perustyyliä napsauttamalla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pPr>
              <a:defRPr/>
            </a:pPr>
            <a:fld id="{253C5E3F-BEF9-4250-9353-D2B1919B09E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09106475"/>
      </p:ext>
    </p:extLst>
  </p:cSld>
  <p:clrMapOvr>
    <a:masterClrMapping/>
  </p:clrMapOvr>
  <p:transition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1FF051-1F97-46E7-AA13-AC666F769D2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8593045"/>
      </p:ext>
    </p:extLst>
  </p:cSld>
  <p:clrMapOvr>
    <a:masterClrMapping/>
  </p:clrMapOvr>
  <p:transition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1E3D05-B4D4-4DC9-BE3B-EB2EFB7BC1E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180564"/>
      </p:ext>
    </p:extLst>
  </p:cSld>
  <p:clrMapOvr>
    <a:masterClrMapping/>
  </p:clrMapOvr>
  <p:transition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923793-D80D-4D5C-BF15-4D150E52B93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0164040"/>
      </p:ext>
    </p:extLst>
  </p:cSld>
  <p:clrMapOvr>
    <a:masterClrMapping/>
  </p:clrMapOvr>
  <p:transition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9065C0-5E2A-4D2B-BCE2-F25999FEE52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7978139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84CAC4-49F0-470C-AE89-690A32CEA0F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7197455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9B4DCD-0E0C-4BEF-BF1B-3D33EE26B6F6}" type="datetimeFigureOut">
              <a:rPr lang="hr-HR"/>
              <a:pPr>
                <a:defRPr/>
              </a:pPr>
              <a:t>27.11.2017.</a:t>
            </a:fld>
            <a:endParaRPr lang="hr-HR"/>
          </a:p>
        </p:txBody>
      </p:sp>
      <p:sp>
        <p:nvSpPr>
          <p:cNvPr id="5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6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01FACB-D439-40F0-A0E8-B910B3418D16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BB6A6-774C-49AB-A5B0-A39F5539AE9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3221090"/>
      </p:ext>
    </p:extLst>
  </p:cSld>
  <p:clrMapOvr>
    <a:masterClrMapping/>
  </p:clrMapOvr>
  <p:transition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D14EC-91BD-41DD-B391-D4871617F05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5560486"/>
      </p:ext>
    </p:extLst>
  </p:cSld>
  <p:clrMapOvr>
    <a:masterClrMapping/>
  </p:clrMapOvr>
  <p:transition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BD53A-D933-4410-8237-93E941D9DC4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49000955"/>
      </p:ext>
    </p:extLst>
  </p:cSld>
  <p:clrMapOvr>
    <a:masterClrMapping/>
  </p:clrMapOvr>
  <p:transition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0E01A9-9175-4B0C-83F4-3CBD41EC338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7725334"/>
      </p:ext>
    </p:extLst>
  </p:cSld>
  <p:clrMapOvr>
    <a:masterClrMapping/>
  </p:clrMapOvr>
  <p:transition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BD7C7-EE4F-4081-8670-F80E2377ADA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7313300"/>
      </p:ext>
    </p:extLst>
  </p:cSld>
  <p:clrMapOvr>
    <a:masterClrMapping/>
  </p:clrMapOvr>
  <p:transition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hr-HR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CB3B24-7FE7-4D36-8B7D-A4749927FE3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4106495"/>
      </p:ext>
    </p:extLst>
  </p:cSld>
  <p:clrMapOvr>
    <a:masterClrMapping/>
  </p:clrMapOvr>
  <p:transition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showMasterPhAnim="0" type="title" preserve="1">
  <p:cSld name="Title Slide">
    <p:bg bwMode="auto"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13716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Muokkaa otsikon perustyyliä napsauttamalla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95400" y="3048000"/>
            <a:ext cx="6400800" cy="6858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/>
              <a:t>Muokkaa alaotsikon perustyyliä napsauttamalla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 sz="1200"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 sz="1200"/>
            </a:lvl1pPr>
          </a:lstStyle>
          <a:p>
            <a:pPr>
              <a:defRPr/>
            </a:pPr>
            <a:fld id="{253C5E3F-BEF9-4250-9353-D2B1919B09E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64314893"/>
      </p:ext>
    </p:extLst>
  </p:cSld>
  <p:clrMapOvr>
    <a:masterClrMapping/>
  </p:clrMapOvr>
  <p:transition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41FF051-1F97-46E7-AA13-AC666F769D2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8519501"/>
      </p:ext>
    </p:extLst>
  </p:cSld>
  <p:clrMapOvr>
    <a:masterClrMapping/>
  </p:clrMapOvr>
  <p:transition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1E3D05-B4D4-4DC9-BE3B-EB2EFB7BC1E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17487643"/>
      </p:ext>
    </p:extLst>
  </p:cSld>
  <p:clrMapOvr>
    <a:masterClrMapping/>
  </p:clrMapOvr>
  <p:transition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923793-D80D-4D5C-BF15-4D150E52B93B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97452489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2362200"/>
            <a:ext cx="3770313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60913" y="2362200"/>
            <a:ext cx="3770312" cy="372427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7525AB-F002-4D36-A00E-5287ADED8954}" type="datetimeFigureOut">
              <a:rPr lang="hr-HR"/>
              <a:pPr>
                <a:defRPr/>
              </a:pPr>
              <a:t>27.11.2017.</a:t>
            </a:fld>
            <a:endParaRPr lang="hr-H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49641D8-FEC2-4085-975F-BFB68F5DE542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9065C0-5E2A-4D2B-BCE2-F25999FEE52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9509842"/>
      </p:ext>
    </p:extLst>
  </p:cSld>
  <p:clrMapOvr>
    <a:masterClrMapping/>
  </p:clrMapOvr>
  <p:transition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84CAC4-49F0-470C-AE89-690A32CEA0F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57585479"/>
      </p:ext>
    </p:extLst>
  </p:cSld>
  <p:clrMapOvr>
    <a:masterClrMapping/>
  </p:clrMapOvr>
  <p:transition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22BB6A6-774C-49AB-A5B0-A39F5539AE9C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6449825"/>
      </p:ext>
    </p:extLst>
  </p:cSld>
  <p:clrMapOvr>
    <a:masterClrMapping/>
  </p:clrMapOvr>
  <p:transition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B7D14EC-91BD-41DD-B391-D4871617F050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0679185"/>
      </p:ext>
    </p:extLst>
  </p:cSld>
  <p:clrMapOvr>
    <a:masterClrMapping/>
  </p:clrMapOvr>
  <p:transition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r-HR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BBD53A-D933-4410-8237-93E941D9DC44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4710389"/>
      </p:ext>
    </p:extLst>
  </p:cSld>
  <p:clrMapOvr>
    <a:masterClrMapping/>
  </p:clrMapOvr>
  <p:transition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0E01A9-9175-4B0C-83F4-3CBD41EC3381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251541"/>
      </p:ext>
    </p:extLst>
  </p:cSld>
  <p:clrMapOvr>
    <a:masterClrMapping/>
  </p:clrMapOvr>
  <p:transition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hr-H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A6BD7C7-EE4F-4081-8670-F80E2377ADA7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2459943"/>
      </p:ext>
    </p:extLst>
  </p:cSld>
  <p:clrMapOvr>
    <a:masterClrMapping/>
  </p:clrMapOvr>
  <p:transition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hr-HR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600200"/>
            <a:ext cx="8229600" cy="4525963"/>
          </a:xfrm>
        </p:spPr>
        <p:txBody>
          <a:bodyPr/>
          <a:lstStyle/>
          <a:p>
            <a:pPr lvl="0"/>
            <a:endParaRPr lang="hr-HR" noProof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FCB3B24-7FE7-4D36-8B7D-A4749927FE33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957013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7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6767BB-6A8E-4386-AB9B-BC5749EC40A0}" type="datetimeFigureOut">
              <a:rPr lang="hr-HR"/>
              <a:pPr>
                <a:defRPr/>
              </a:pPr>
              <a:t>27.11.2017.</a:t>
            </a:fld>
            <a:endParaRPr lang="hr-HR"/>
          </a:p>
        </p:txBody>
      </p:sp>
      <p:sp>
        <p:nvSpPr>
          <p:cNvPr id="8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9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2044E8F-63C9-4F7B-986C-0EEB2626F7C4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62744BC-88D7-4CF4-BEDA-DE6ECD589711}" type="datetimeFigureOut">
              <a:rPr lang="hr-HR"/>
              <a:pPr>
                <a:defRPr/>
              </a:pPr>
              <a:t>27.11.2017.</a:t>
            </a:fld>
            <a:endParaRPr lang="hr-HR"/>
          </a:p>
        </p:txBody>
      </p:sp>
      <p:sp>
        <p:nvSpPr>
          <p:cNvPr id="4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5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7ADDAA3-79CD-4A96-B299-A17AAE4E6C50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71F0B70-A1EB-44CC-BCE5-FB2B25AFFF02}" type="datetimeFigureOut">
              <a:rPr lang="hr-HR"/>
              <a:pPr>
                <a:defRPr/>
              </a:pPr>
              <a:t>27.11.2017.</a:t>
            </a:fld>
            <a:endParaRPr lang="hr-HR"/>
          </a:p>
        </p:txBody>
      </p:sp>
      <p:sp>
        <p:nvSpPr>
          <p:cNvPr id="3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4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A7F17D-CC09-4744-82AF-CD348264BB97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sr-Latn-C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214E73-C6A2-4401-8435-C0DAC70E10D4}" type="datetimeFigureOut">
              <a:rPr lang="hr-HR"/>
              <a:pPr>
                <a:defRPr/>
              </a:pPr>
              <a:t>27.11.2017.</a:t>
            </a:fld>
            <a:endParaRPr lang="hr-H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7389EB-2443-4744-82A2-CE2DB2798C43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sr-Latn-C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sr-Latn-C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51CCF12-4CC7-4CB7-BCA9-ED9803CCE12C}" type="datetimeFigureOut">
              <a:rPr lang="hr-HR"/>
              <a:pPr>
                <a:defRPr/>
              </a:pPr>
              <a:t>27.11.2017.</a:t>
            </a:fld>
            <a:endParaRPr lang="hr-HR"/>
          </a:p>
        </p:txBody>
      </p:sp>
      <p:sp>
        <p:nvSpPr>
          <p:cNvPr id="6" name="Rectangle 12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7" name="Rectangle 13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124D63-8C06-4A0E-BFE0-C7112CBCE330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1.png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1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6.xml"/><Relationship Id="rId7" Type="http://schemas.openxmlformats.org/officeDocument/2006/relationships/slideLayout" Target="../slideLayouts/slideLayout30.xml"/><Relationship Id="rId12" Type="http://schemas.openxmlformats.org/officeDocument/2006/relationships/slideLayout" Target="../slideLayouts/slideLayout35.xml"/><Relationship Id="rId2" Type="http://schemas.openxmlformats.org/officeDocument/2006/relationships/slideLayout" Target="../slideLayouts/slideLayout25.xml"/><Relationship Id="rId1" Type="http://schemas.openxmlformats.org/officeDocument/2006/relationships/slideLayout" Target="../slideLayouts/slideLayout24.xml"/><Relationship Id="rId6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34.xml"/><Relationship Id="rId5" Type="http://schemas.openxmlformats.org/officeDocument/2006/relationships/slideLayout" Target="../slideLayouts/slideLayout28.xml"/><Relationship Id="rId10" Type="http://schemas.openxmlformats.org/officeDocument/2006/relationships/slideLayout" Target="../slideLayouts/slideLayout33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image" Target="../media/image1.png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3.xml"/><Relationship Id="rId13" Type="http://schemas.openxmlformats.org/officeDocument/2006/relationships/theme" Target="../theme/theme4.xml"/><Relationship Id="rId3" Type="http://schemas.openxmlformats.org/officeDocument/2006/relationships/slideLayout" Target="../slideLayouts/slideLayout38.xml"/><Relationship Id="rId7" Type="http://schemas.openxmlformats.org/officeDocument/2006/relationships/slideLayout" Target="../slideLayouts/slideLayout42.xml"/><Relationship Id="rId12" Type="http://schemas.openxmlformats.org/officeDocument/2006/relationships/slideLayout" Target="../slideLayouts/slideLayout47.xml"/><Relationship Id="rId2" Type="http://schemas.openxmlformats.org/officeDocument/2006/relationships/slideLayout" Target="../slideLayouts/slideLayout37.xml"/><Relationship Id="rId1" Type="http://schemas.openxmlformats.org/officeDocument/2006/relationships/slideLayout" Target="../slideLayouts/slideLayout36.xml"/><Relationship Id="rId6" Type="http://schemas.openxmlformats.org/officeDocument/2006/relationships/slideLayout" Target="../slideLayouts/slideLayout41.xml"/><Relationship Id="rId11" Type="http://schemas.openxmlformats.org/officeDocument/2006/relationships/slideLayout" Target="../slideLayouts/slideLayout46.xml"/><Relationship Id="rId5" Type="http://schemas.openxmlformats.org/officeDocument/2006/relationships/slideLayout" Target="../slideLayouts/slideLayout40.xml"/><Relationship Id="rId10" Type="http://schemas.openxmlformats.org/officeDocument/2006/relationships/slideLayout" Target="../slideLayouts/slideLayout45.xml"/><Relationship Id="rId4" Type="http://schemas.openxmlformats.org/officeDocument/2006/relationships/slideLayout" Target="../slideLayouts/slideLayout39.xml"/><Relationship Id="rId9" Type="http://schemas.openxmlformats.org/officeDocument/2006/relationships/slideLayout" Target="../slideLayouts/slideLayout44.xml"/><Relationship Id="rId14" Type="http://schemas.openxmlformats.org/officeDocument/2006/relationships/image" Target="../media/image1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2"/>
          <p:cNvGrpSpPr>
            <a:grpSpLocks/>
          </p:cNvGrpSpPr>
          <p:nvPr/>
        </p:nvGrpSpPr>
        <p:grpSpPr bwMode="auto">
          <a:xfrm>
            <a:off x="0" y="0"/>
            <a:ext cx="7620000" cy="6858000"/>
            <a:chOff x="0" y="0"/>
            <a:chExt cx="4800" cy="4320"/>
          </a:xfrm>
        </p:grpSpPr>
        <p:grpSp>
          <p:nvGrpSpPr>
            <p:cNvPr id="1032" name="Group 3"/>
            <p:cNvGrpSpPr>
              <a:grpSpLocks/>
            </p:cNvGrpSpPr>
            <p:nvPr userDrawn="1"/>
          </p:nvGrpSpPr>
          <p:grpSpPr bwMode="auto">
            <a:xfrm>
              <a:off x="0" y="0"/>
              <a:ext cx="2016" cy="4320"/>
              <a:chOff x="0" y="0"/>
              <a:chExt cx="2016" cy="4320"/>
            </a:xfrm>
          </p:grpSpPr>
          <p:sp>
            <p:nvSpPr>
              <p:cNvPr id="25604" name="Rectangle 4"/>
              <p:cNvSpPr>
                <a:spLocks noChangeArrowheads="1"/>
              </p:cNvSpPr>
              <p:nvPr userDrawn="1"/>
            </p:nvSpPr>
            <p:spPr bwMode="auto">
              <a:xfrm>
                <a:off x="0" y="0"/>
                <a:ext cx="480" cy="4320"/>
              </a:xfrm>
              <a:prstGeom prst="rect">
                <a:avLst/>
              </a:prstGeom>
              <a:solidFill>
                <a:schemeClr val="accent2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sr-Latn-CS"/>
              </a:p>
            </p:txBody>
          </p:sp>
          <p:sp>
            <p:nvSpPr>
              <p:cNvPr id="25605" name="Freeform 5"/>
              <p:cNvSpPr>
                <a:spLocks/>
              </p:cNvSpPr>
              <p:nvPr userDrawn="1"/>
            </p:nvSpPr>
            <p:spPr bwMode="auto">
              <a:xfrm>
                <a:off x="288" y="0"/>
                <a:ext cx="1728" cy="735"/>
              </a:xfrm>
              <a:custGeom>
                <a:avLst/>
                <a:gdLst/>
                <a:ahLst/>
                <a:cxnLst>
                  <a:cxn ang="0">
                    <a:pos x="1728" y="0"/>
                  </a:cxn>
                  <a:cxn ang="0">
                    <a:pos x="1728" y="480"/>
                  </a:cxn>
                  <a:cxn ang="0">
                    <a:pos x="380" y="482"/>
                  </a:cxn>
                  <a:cxn ang="0">
                    <a:pos x="354" y="480"/>
                  </a:cxn>
                  <a:cxn ang="0">
                    <a:pos x="308" y="489"/>
                  </a:cxn>
                  <a:cxn ang="0">
                    <a:pos x="246" y="531"/>
                  </a:cxn>
                  <a:cxn ang="0">
                    <a:pos x="206" y="597"/>
                  </a:cxn>
                  <a:cxn ang="0">
                    <a:pos x="192" y="666"/>
                  </a:cxn>
                  <a:cxn ang="0">
                    <a:pos x="192" y="735"/>
                  </a:cxn>
                  <a:cxn ang="0">
                    <a:pos x="0" y="735"/>
                  </a:cxn>
                  <a:cxn ang="0">
                    <a:pos x="0" y="480"/>
                  </a:cxn>
                  <a:cxn ang="0">
                    <a:pos x="0" y="0"/>
                  </a:cxn>
                  <a:cxn ang="0">
                    <a:pos x="1728" y="0"/>
                  </a:cxn>
                </a:cxnLst>
                <a:rect l="0" t="0" r="r" b="b"/>
                <a:pathLst>
                  <a:path w="1728" h="735">
                    <a:moveTo>
                      <a:pt x="1728" y="0"/>
                    </a:moveTo>
                    <a:lnTo>
                      <a:pt x="1728" y="480"/>
                    </a:lnTo>
                    <a:lnTo>
                      <a:pt x="380" y="482"/>
                    </a:lnTo>
                    <a:lnTo>
                      <a:pt x="354" y="480"/>
                    </a:lnTo>
                    <a:lnTo>
                      <a:pt x="308" y="489"/>
                    </a:lnTo>
                    <a:cubicBezTo>
                      <a:pt x="290" y="498"/>
                      <a:pt x="263" y="513"/>
                      <a:pt x="246" y="531"/>
                    </a:cubicBezTo>
                    <a:cubicBezTo>
                      <a:pt x="229" y="549"/>
                      <a:pt x="215" y="574"/>
                      <a:pt x="206" y="597"/>
                    </a:cubicBezTo>
                    <a:cubicBezTo>
                      <a:pt x="197" y="620"/>
                      <a:pt x="194" y="643"/>
                      <a:pt x="192" y="666"/>
                    </a:cubicBezTo>
                    <a:lnTo>
                      <a:pt x="192" y="735"/>
                    </a:lnTo>
                    <a:lnTo>
                      <a:pt x="0" y="735"/>
                    </a:lnTo>
                    <a:lnTo>
                      <a:pt x="0" y="480"/>
                    </a:lnTo>
                    <a:lnTo>
                      <a:pt x="0" y="0"/>
                    </a:lnTo>
                    <a:lnTo>
                      <a:pt x="1728" y="0"/>
                    </a:lnTo>
                    <a:close/>
                  </a:path>
                </a:pathLst>
              </a:custGeom>
              <a:solidFill>
                <a:schemeClr val="accent2"/>
              </a:solidFill>
              <a:ln w="9525" cap="flat" cmpd="sng">
                <a:noFill/>
                <a:prstDash val="solid"/>
                <a:miter lim="800000"/>
                <a:headEnd type="none" w="med" len="med"/>
                <a:tailEnd type="none" w="med" len="med"/>
              </a:ln>
              <a:effectLst/>
            </p:spPr>
            <p:txBody>
              <a:bodyPr wrap="none"/>
              <a:lstStyle/>
              <a:p>
                <a:pPr>
                  <a:defRPr/>
                </a:pPr>
                <a:endParaRPr lang="sr-Latn-CS"/>
              </a:p>
            </p:txBody>
          </p:sp>
        </p:grpSp>
        <p:grpSp>
          <p:nvGrpSpPr>
            <p:cNvPr id="1033" name="Group 6"/>
            <p:cNvGrpSpPr>
              <a:grpSpLocks/>
            </p:cNvGrpSpPr>
            <p:nvPr/>
          </p:nvGrpSpPr>
          <p:grpSpPr bwMode="auto">
            <a:xfrm>
              <a:off x="144" y="1248"/>
              <a:ext cx="4656" cy="201"/>
              <a:chOff x="144" y="1248"/>
              <a:chExt cx="4656" cy="201"/>
            </a:xfrm>
          </p:grpSpPr>
          <p:sp>
            <p:nvSpPr>
              <p:cNvPr id="25607" name="AutoShape 7"/>
              <p:cNvSpPr>
                <a:spLocks noChangeArrowheads="1"/>
              </p:cNvSpPr>
              <p:nvPr/>
            </p:nvSpPr>
            <p:spPr bwMode="auto">
              <a:xfrm>
                <a:off x="384" y="1248"/>
                <a:ext cx="4416" cy="200"/>
              </a:xfrm>
              <a:prstGeom prst="roundRect">
                <a:avLst>
                  <a:gd name="adj" fmla="val 0"/>
                </a:avLst>
              </a:prstGeom>
              <a:solidFill>
                <a:schemeClr val="hlink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sr-Latn-CS"/>
              </a:p>
            </p:txBody>
          </p:sp>
          <p:sp>
            <p:nvSpPr>
              <p:cNvPr id="25608" name="AutoShape 8"/>
              <p:cNvSpPr>
                <a:spLocks noChangeArrowheads="1"/>
              </p:cNvSpPr>
              <p:nvPr/>
            </p:nvSpPr>
            <p:spPr bwMode="auto">
              <a:xfrm flipH="1">
                <a:off x="144" y="1248"/>
                <a:ext cx="248" cy="201"/>
              </a:xfrm>
              <a:prstGeom prst="flowChartDelay">
                <a:avLst/>
              </a:prstGeom>
              <a:solidFill>
                <a:schemeClr val="hlink"/>
              </a:solidFill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 anchor="ctr"/>
              <a:lstStyle/>
              <a:p>
                <a:pPr>
                  <a:defRPr/>
                </a:pPr>
                <a:endParaRPr lang="sr-Latn-CS"/>
              </a:p>
            </p:txBody>
          </p:sp>
        </p:grpSp>
      </p:grpSp>
      <p:sp>
        <p:nvSpPr>
          <p:cNvPr id="1027" name="AutoShape 9"/>
          <p:cNvSpPr>
            <a:spLocks noGrp="1" noChangeArrowheads="1"/>
          </p:cNvSpPr>
          <p:nvPr>
            <p:ph type="title"/>
          </p:nvPr>
        </p:nvSpPr>
        <p:spPr bwMode="auto">
          <a:xfrm>
            <a:off x="762000" y="762000"/>
            <a:ext cx="7924800" cy="1143000"/>
          </a:xfrm>
          <a:prstGeom prst="roundRect">
            <a:avLst>
              <a:gd name="adj" fmla="val 21667"/>
            </a:avLst>
          </a:prstGeom>
          <a:noFill/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hr-HR"/>
              <a:t>Click to edit Master title style</a:t>
            </a:r>
          </a:p>
        </p:txBody>
      </p:sp>
      <p:sp>
        <p:nvSpPr>
          <p:cNvPr id="1028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838200" y="2362200"/>
            <a:ext cx="7693025" cy="3724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r-HR"/>
              <a:t>Click to edit Master text styles</a:t>
            </a:r>
          </a:p>
          <a:p>
            <a:pPr lvl="1"/>
            <a:r>
              <a:rPr lang="hr-HR"/>
              <a:t>Second level</a:t>
            </a:r>
          </a:p>
          <a:p>
            <a:pPr lvl="2"/>
            <a:r>
              <a:rPr lang="hr-HR"/>
              <a:t>Third level</a:t>
            </a:r>
          </a:p>
          <a:p>
            <a:pPr lvl="3"/>
            <a:r>
              <a:rPr lang="hr-HR"/>
              <a:t>Fourth level</a:t>
            </a:r>
          </a:p>
          <a:p>
            <a:pPr lvl="4"/>
            <a:r>
              <a:rPr lang="hr-HR"/>
              <a:t>Fifth level</a:t>
            </a:r>
          </a:p>
        </p:txBody>
      </p:sp>
      <p:sp>
        <p:nvSpPr>
          <p:cNvPr id="25611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2438400" y="6248400"/>
            <a:ext cx="2130425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22399353-5AE3-40FC-BB49-A491CA8C0FE3}" type="datetimeFigureOut">
              <a:rPr lang="hr-HR"/>
              <a:pPr>
                <a:defRPr/>
              </a:pPr>
              <a:t>27.11.2017.</a:t>
            </a:fld>
            <a:endParaRPr lang="hr-HR"/>
          </a:p>
        </p:txBody>
      </p:sp>
      <p:sp>
        <p:nvSpPr>
          <p:cNvPr id="25612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5791200" y="6248400"/>
            <a:ext cx="2897188" cy="474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hr-HR"/>
          </a:p>
        </p:txBody>
      </p:sp>
      <p:sp>
        <p:nvSpPr>
          <p:cNvPr id="25613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8" y="6242050"/>
            <a:ext cx="587375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1" compatLnSpc="1">
            <a:prstTxWarp prst="textNoShape">
              <a:avLst/>
            </a:prstTxWarp>
          </a:bodyPr>
          <a:lstStyle>
            <a:lvl1pPr>
              <a:defRPr sz="2600" b="1">
                <a:solidFill>
                  <a:schemeClr val="bg1"/>
                </a:solidFill>
              </a:defRPr>
            </a:lvl1pPr>
          </a:lstStyle>
          <a:p>
            <a:pPr>
              <a:defRPr/>
            </a:pPr>
            <a:fld id="{B1E7DBC6-D1D3-4A3B-AFA8-F41B58653EAE}" type="slidenum">
              <a:rPr lang="hr-HR"/>
              <a:pPr>
                <a:defRPr/>
              </a:pPr>
              <a:t>‹#›</a:t>
            </a:fld>
            <a:endParaRPr lang="hr-H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2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3600" b="1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Char char="–"/>
        <a:defRPr sz="24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75000"/>
        <a:buFont typeface="Wingdings" pitchFamily="2" charset="2"/>
        <a:buChar char="l"/>
        <a:defRPr sz="20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80000"/>
        <a:buChar char="–"/>
        <a:defRPr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1"/>
        </a:buClr>
        <a:buSzPct val="65000"/>
        <a:buFont typeface="Wingdings" pitchFamily="2" charset="2"/>
        <a:buChar char="l"/>
        <a:defRPr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r-Latn-RS"/>
              <a:t>Muokkaa otsikon perustyyliä napsauttamalla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r-Latn-RS"/>
              <a:t>Muokkaa tekstin perustyylejä napsauttamalla</a:t>
            </a:r>
          </a:p>
          <a:p>
            <a:pPr lvl="1"/>
            <a:r>
              <a:rPr lang="en-US" altLang="sr-Latn-RS"/>
              <a:t>Toinen taso</a:t>
            </a:r>
          </a:p>
          <a:p>
            <a:pPr lvl="2"/>
            <a:r>
              <a:rPr lang="en-US" altLang="sr-Latn-RS"/>
              <a:t>Kolmas taso</a:t>
            </a:r>
          </a:p>
          <a:p>
            <a:pPr lvl="3"/>
            <a:r>
              <a:rPr lang="en-US" altLang="sr-Latn-RS"/>
              <a:t>Neljäs taso</a:t>
            </a:r>
          </a:p>
          <a:p>
            <a:pPr lvl="4"/>
            <a:r>
              <a:rPr lang="en-US" altLang="sr-Latn-RS"/>
              <a:t>Viides taso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4F3CCCAE-7534-4AAC-9439-F2565AC71A5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0507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4" r:id="rId1"/>
    <p:sldLayoutId id="2147483735" r:id="rId2"/>
    <p:sldLayoutId id="2147483736" r:id="rId3"/>
    <p:sldLayoutId id="2147483737" r:id="rId4"/>
    <p:sldLayoutId id="2147483738" r:id="rId5"/>
    <p:sldLayoutId id="2147483739" r:id="rId6"/>
    <p:sldLayoutId id="2147483740" r:id="rId7"/>
    <p:sldLayoutId id="2147483741" r:id="rId8"/>
    <p:sldLayoutId id="2147483742" r:id="rId9"/>
    <p:sldLayoutId id="2147483743" r:id="rId10"/>
    <p:sldLayoutId id="2147483744" r:id="rId11"/>
    <p:sldLayoutId id="2147483745" r:id="rId12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r-Latn-RS"/>
              <a:t>Muokkaa otsikon perustyyliä napsauttamalla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r-Latn-RS"/>
              <a:t>Muokkaa tekstin perustyylejä napsauttamalla</a:t>
            </a:r>
          </a:p>
          <a:p>
            <a:pPr lvl="1"/>
            <a:r>
              <a:rPr lang="en-US" altLang="sr-Latn-RS"/>
              <a:t>Toinen taso</a:t>
            </a:r>
          </a:p>
          <a:p>
            <a:pPr lvl="2"/>
            <a:r>
              <a:rPr lang="en-US" altLang="sr-Latn-RS"/>
              <a:t>Kolmas taso</a:t>
            </a:r>
          </a:p>
          <a:p>
            <a:pPr lvl="3"/>
            <a:r>
              <a:rPr lang="en-US" altLang="sr-Latn-RS"/>
              <a:t>Neljäs taso</a:t>
            </a:r>
          </a:p>
          <a:p>
            <a:pPr lvl="4"/>
            <a:r>
              <a:rPr lang="en-US" altLang="sr-Latn-RS"/>
              <a:t>Viides taso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4F3CCCAE-7534-4AAC-9439-F2565AC71A5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6754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7" r:id="rId1"/>
    <p:sldLayoutId id="2147483748" r:id="rId2"/>
    <p:sldLayoutId id="2147483749" r:id="rId3"/>
    <p:sldLayoutId id="2147483750" r:id="rId4"/>
    <p:sldLayoutId id="2147483751" r:id="rId5"/>
    <p:sldLayoutId id="2147483752" r:id="rId6"/>
    <p:sldLayoutId id="2147483753" r:id="rId7"/>
    <p:sldLayoutId id="2147483754" r:id="rId8"/>
    <p:sldLayoutId id="2147483755" r:id="rId9"/>
    <p:sldLayoutId id="2147483756" r:id="rId10"/>
    <p:sldLayoutId id="2147483757" r:id="rId11"/>
    <p:sldLayoutId id="2147483758" r:id="rId12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4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r-Latn-RS"/>
              <a:t>Muokkaa otsikon perustyyliä napsauttamalla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sr-Latn-RS"/>
              <a:t>Muokkaa tekstin perustyylejä napsauttamalla</a:t>
            </a:r>
          </a:p>
          <a:p>
            <a:pPr lvl="1"/>
            <a:r>
              <a:rPr lang="en-US" altLang="sr-Latn-RS"/>
              <a:t>Toinen taso</a:t>
            </a:r>
          </a:p>
          <a:p>
            <a:pPr lvl="2"/>
            <a:r>
              <a:rPr lang="en-US" altLang="sr-Latn-RS"/>
              <a:t>Kolmas taso</a:t>
            </a:r>
          </a:p>
          <a:p>
            <a:pPr lvl="3"/>
            <a:r>
              <a:rPr lang="en-US" altLang="sr-Latn-RS"/>
              <a:t>Neljäs taso</a:t>
            </a:r>
          </a:p>
          <a:p>
            <a:pPr lvl="4"/>
            <a:r>
              <a:rPr lang="en-US" altLang="sr-Latn-RS"/>
              <a:t>Viides taso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+mn-lt"/>
                <a:cs typeface="+mn-cs"/>
              </a:defRPr>
            </a:lvl1pPr>
          </a:lstStyle>
          <a:p>
            <a:pPr>
              <a:defRPr/>
            </a:pPr>
            <a:fld id="{4F3CCCAE-7534-4AAC-9439-F2565AC71A56}" type="slidenum">
              <a:rPr lang="en-US">
                <a:solidFill>
                  <a:srgbClr val="000000"/>
                </a:solidFill>
              </a:rPr>
              <a:pPr>
                <a:defRPr/>
              </a:pPr>
              <a:t>‹#›</a:t>
            </a:fld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3869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0" r:id="rId1"/>
    <p:sldLayoutId id="2147483761" r:id="rId2"/>
    <p:sldLayoutId id="2147483762" r:id="rId3"/>
    <p:sldLayoutId id="2147483763" r:id="rId4"/>
    <p:sldLayoutId id="2147483764" r:id="rId5"/>
    <p:sldLayoutId id="2147483765" r:id="rId6"/>
    <p:sldLayoutId id="2147483766" r:id="rId7"/>
    <p:sldLayoutId id="2147483767" r:id="rId8"/>
    <p:sldLayoutId id="2147483768" r:id="rId9"/>
    <p:sldLayoutId id="2147483769" r:id="rId10"/>
    <p:sldLayoutId id="2147483770" r:id="rId11"/>
    <p:sldLayoutId id="2147483771" r:id="rId12"/>
  </p:sldLayoutIdLst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6" grpId="0"/>
      <p:bldP spid="1027" grpId="0" build="p">
        <p:tmplLst>
          <p:tmpl lvl="1">
            <p:tnLst>
              <p:par>
                <p:cTn presetID="10" presetClass="entr" presetSubtype="0" fill="hold" nodeType="click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iterate type="lt">
                    <p:tmPct val="1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500">
                          <p:stCondLst>
                            <p:cond delay="0"/>
                          </p:stCondLst>
                        </p:cTn>
                        <p:tgtEl>
                          <p:spTgt spid="1027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Trebuchet MS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sr-Latn-C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1"/>
          <p:cNvSpPr>
            <a:spLocks noGrp="1"/>
          </p:cNvSpPr>
          <p:nvPr>
            <p:ph type="ctrTitle"/>
          </p:nvPr>
        </p:nvSpPr>
        <p:spPr>
          <a:xfrm>
            <a:off x="479425" y="1125538"/>
            <a:ext cx="8664575" cy="1905000"/>
          </a:xfrm>
        </p:spPr>
        <p:txBody>
          <a:bodyPr/>
          <a:lstStyle/>
          <a:p>
            <a:pPr eaLnBrk="1" hangingPunct="1"/>
            <a:br>
              <a:rPr lang="hr-HR" sz="3200" dirty="0"/>
            </a:br>
            <a:r>
              <a:rPr lang="hr-HR" sz="2800" dirty="0"/>
              <a:t>IZAZOVI UPRAVLJANJA JAVNIM POLITIKAMA</a:t>
            </a:r>
            <a:br>
              <a:rPr lang="hr-HR" sz="2800" dirty="0"/>
            </a:br>
            <a:br>
              <a:rPr lang="hr-HR" sz="2400" dirty="0"/>
            </a:br>
            <a:endParaRPr lang="hr-HR" sz="2400" dirty="0"/>
          </a:p>
        </p:txBody>
      </p:sp>
      <p:sp>
        <p:nvSpPr>
          <p:cNvPr id="3075" name="Rectangle 5"/>
          <p:cNvSpPr>
            <a:spLocks noChangeArrowheads="1"/>
          </p:cNvSpPr>
          <p:nvPr/>
        </p:nvSpPr>
        <p:spPr bwMode="auto">
          <a:xfrm>
            <a:off x="5364162" y="5445125"/>
            <a:ext cx="3240285" cy="64817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75000"/>
            </a:pPr>
            <a:r>
              <a:rPr lang="hr-HR" sz="2000" dirty="0">
                <a:solidFill>
                  <a:schemeClr val="tx2"/>
                </a:solidFill>
              </a:rPr>
              <a:t>Zdravko Petak,</a:t>
            </a:r>
          </a:p>
          <a:p>
            <a:pPr>
              <a:lnSpc>
                <a:spcPct val="80000"/>
              </a:lnSpc>
              <a:spcBef>
                <a:spcPct val="20000"/>
              </a:spcBef>
              <a:buClr>
                <a:schemeClr val="tx1"/>
              </a:buClr>
              <a:buSzPct val="75000"/>
            </a:pPr>
            <a:r>
              <a:rPr lang="hr-HR" sz="2000" dirty="0">
                <a:solidFill>
                  <a:schemeClr val="tx2"/>
                </a:solidFill>
              </a:rPr>
              <a:t> </a:t>
            </a:r>
            <a:r>
              <a:rPr lang="hr-HR" sz="2000" dirty="0"/>
              <a:t>zdravko.petak@fpzg.hr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algn="ctr" eaLnBrk="1" hangingPunct="1"/>
            <a:r>
              <a:rPr lang="hr-HR" sz="3200" dirty="0"/>
              <a:t>Javno upravljanje </a:t>
            </a:r>
            <a:r>
              <a:rPr lang="hr-HR" sz="3200" i="1" dirty="0"/>
              <a:t>(governance)</a:t>
            </a:r>
            <a:endParaRPr lang="hr-HR" sz="3200" dirty="0"/>
          </a:p>
        </p:txBody>
      </p:sp>
      <p:sp>
        <p:nvSpPr>
          <p:cNvPr id="4099" name="Content Placeholder 2"/>
          <p:cNvSpPr>
            <a:spLocks noGrp="1"/>
          </p:cNvSpPr>
          <p:nvPr>
            <p:ph idx="4294967295"/>
          </p:nvPr>
        </p:nvSpPr>
        <p:spPr>
          <a:xfrm>
            <a:off x="827088" y="2420938"/>
            <a:ext cx="7859712" cy="43211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hr-HR" b="1" dirty="0"/>
              <a:t>Provedbeni kapacitet javnog upravljanja </a:t>
            </a:r>
            <a:r>
              <a:rPr lang="hr-HR" i="1" dirty="0"/>
              <a:t>(executive capacity)</a:t>
            </a:r>
            <a:r>
              <a:rPr lang="hr-HR" b="1" dirty="0"/>
              <a:t> </a:t>
            </a:r>
            <a:r>
              <a:rPr lang="hr-HR" b="1" dirty="0">
                <a:sym typeface="Symbol"/>
              </a:rPr>
              <a:t> </a:t>
            </a:r>
            <a:r>
              <a:rPr lang="hr-HR" dirty="0">
                <a:sym typeface="Symbol"/>
              </a:rPr>
              <a:t>izvršni kapacitet tijela javne vlasti da formuliraju i provedu djelotvorne politike za zajednicu </a:t>
            </a:r>
            <a:r>
              <a:rPr lang="hr-HR" i="1" dirty="0">
                <a:sym typeface="Symbol"/>
              </a:rPr>
              <a:t>(policy)</a:t>
            </a:r>
            <a:endParaRPr lang="hr-HR" b="1" i="1" dirty="0">
              <a:solidFill>
                <a:srgbClr val="C00000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hr-HR" b="1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hr-HR" dirty="0"/>
              <a:t>  </a:t>
            </a:r>
            <a:r>
              <a:rPr lang="hr-HR" b="1" dirty="0"/>
              <a:t>Provedbena odgovornost javnog upravljanja </a:t>
            </a:r>
            <a:r>
              <a:rPr lang="hr-HR" i="1" dirty="0"/>
              <a:t>(executive accountability</a:t>
            </a:r>
            <a:r>
              <a:rPr lang="hr-HR" i="1"/>
              <a:t>) </a:t>
            </a:r>
            <a:r>
              <a:rPr lang="hr-HR" i="1">
                <a:sym typeface="Symbol"/>
              </a:rPr>
              <a:t> </a:t>
            </a:r>
            <a:r>
              <a:rPr lang="hr-HR">
                <a:sym typeface="Symbol"/>
              </a:rPr>
              <a:t>kompetencije građana, zakonodavnih tijela i intermedijarnih organizacija (udruge poslodavaca i sl.) da im tijela izvršne vlasti polože račune </a:t>
            </a:r>
            <a:endParaRPr lang="hr-HR" dirty="0">
              <a:solidFill>
                <a:srgbClr val="002060"/>
              </a:solidFill>
              <a:sym typeface="Symbol" pitchFamily="18" charset="2"/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r-HR" b="1" i="1" dirty="0">
                <a:solidFill>
                  <a:srgbClr val="C00000"/>
                </a:solidFill>
                <a:sym typeface="Symbol" pitchFamily="18" charset="2"/>
              </a:rPr>
              <a:t>		</a:t>
            </a:r>
            <a:endParaRPr lang="hr-HR" b="1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hr-HR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r-HR" b="1" dirty="0"/>
              <a:t>	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algn="ctr" eaLnBrk="1" hangingPunct="1"/>
            <a:r>
              <a:rPr lang="hr-HR" sz="3200" dirty="0"/>
              <a:t>Provedbeni kapacitet javnog upravljanja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4294967295"/>
          </p:nvPr>
        </p:nvSpPr>
        <p:spPr>
          <a:xfrm>
            <a:off x="827088" y="2420938"/>
            <a:ext cx="8137400" cy="43211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hr-HR" b="1" dirty="0">
                <a:solidFill>
                  <a:srgbClr val="FF0000"/>
                </a:solidFill>
              </a:rPr>
              <a:t>1. </a:t>
            </a:r>
            <a:r>
              <a:rPr lang="hr-HR" b="1" dirty="0"/>
              <a:t>Davanje smjera javnom upravljanju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hr-HR" b="1" dirty="0"/>
              <a:t> </a:t>
            </a:r>
            <a:r>
              <a:rPr lang="hr-HR" i="1" dirty="0"/>
              <a:t>Strateški kapacitet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hr-HR" b="1" i="1" dirty="0"/>
              <a:t> </a:t>
            </a:r>
            <a:r>
              <a:rPr lang="hr-HR" i="1" dirty="0"/>
              <a:t>Međuministarska koordinacija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hr-HR" i="1" dirty="0"/>
              <a:t> Oblikovanje politika temeljem dokaza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hr-HR" i="1" dirty="0"/>
              <a:t> Savjetovanje sa zainteresiranom javnošću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hr-HR" i="1" dirty="0"/>
              <a:t> Koherentno komuniciranje politika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hr-HR" b="1" i="1" dirty="0"/>
              <a:t> </a:t>
            </a:r>
            <a:r>
              <a:rPr lang="hr-HR" b="1" dirty="0">
                <a:solidFill>
                  <a:srgbClr val="FF0000"/>
                </a:solidFill>
              </a:rPr>
              <a:t>2.</a:t>
            </a:r>
            <a:r>
              <a:rPr lang="hr-HR" b="1" i="1" dirty="0">
                <a:solidFill>
                  <a:srgbClr val="FF0000"/>
                </a:solidFill>
              </a:rPr>
              <a:t> </a:t>
            </a:r>
            <a:r>
              <a:rPr lang="hr-HR" b="1" dirty="0"/>
              <a:t>Djelotvornost implementacije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hr-HR" i="1" dirty="0"/>
              <a:t>Djelotvornost vlade u ostvarivanju ciljeva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hr-HR" b="1" i="1" dirty="0"/>
              <a:t> </a:t>
            </a:r>
            <a:r>
              <a:rPr lang="hr-HR" i="1" dirty="0"/>
              <a:t>Povezanost vlade i linijskih ministarstava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hr-HR" b="1" i="1" dirty="0"/>
              <a:t> </a:t>
            </a:r>
            <a:r>
              <a:rPr lang="hr-HR" i="1" dirty="0"/>
              <a:t>Vlada i niže razine vlasti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endParaRPr lang="hr-HR" b="1" i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hr-HR" b="1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hr-HR" dirty="0"/>
              <a:t>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r-HR" b="1" dirty="0"/>
              <a:t>	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algn="ctr" eaLnBrk="1" hangingPunct="1"/>
            <a:r>
              <a:rPr lang="hr-HR" sz="3200" dirty="0"/>
              <a:t>Kapacitet davanja smjera politikama/javnom upravljanju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4294967295"/>
          </p:nvPr>
        </p:nvSpPr>
        <p:spPr>
          <a:xfrm>
            <a:off x="827088" y="2420938"/>
            <a:ext cx="8137400" cy="43211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hr-HR" b="1" dirty="0">
                <a:solidFill>
                  <a:srgbClr val="FF0000"/>
                </a:solidFill>
              </a:rPr>
              <a:t>1. </a:t>
            </a:r>
            <a:r>
              <a:rPr lang="hr-HR" b="1" dirty="0"/>
              <a:t>Strateški kapacitet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hr-HR" b="1" dirty="0"/>
              <a:t> </a:t>
            </a:r>
            <a:r>
              <a:rPr lang="hr-HR" i="1" dirty="0"/>
              <a:t>Strateško planiranje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hr-HR" b="1" i="1" dirty="0"/>
              <a:t> </a:t>
            </a:r>
            <a:r>
              <a:rPr lang="hr-HR" i="1" dirty="0"/>
              <a:t>Uključenost znanstvenika i eksperata u savjetovanja</a:t>
            </a:r>
          </a:p>
          <a:p>
            <a:pPr eaLnBrk="1" hangingPunct="1">
              <a:lnSpc>
                <a:spcPct val="80000"/>
              </a:lnSpc>
              <a:buNone/>
            </a:pPr>
            <a:endParaRPr lang="hr-HR" i="1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hr-HR" b="1" i="1" dirty="0"/>
              <a:t> </a:t>
            </a:r>
            <a:r>
              <a:rPr lang="hr-HR" b="1" dirty="0">
                <a:solidFill>
                  <a:srgbClr val="FF0000"/>
                </a:solidFill>
              </a:rPr>
              <a:t>2.</a:t>
            </a:r>
            <a:r>
              <a:rPr lang="hr-HR" b="1" i="1" dirty="0">
                <a:solidFill>
                  <a:srgbClr val="FF0000"/>
                </a:solidFill>
              </a:rPr>
              <a:t> </a:t>
            </a:r>
            <a:r>
              <a:rPr lang="hr-HR" b="1" dirty="0"/>
              <a:t>Međuministarska koordinacija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hr-HR" b="1" dirty="0"/>
              <a:t> </a:t>
            </a:r>
            <a:r>
              <a:rPr lang="hr-HR" i="1" dirty="0"/>
              <a:t>Razina ekspertize ureda premijera/užeg kabineta vlade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hr-HR" b="1" i="1" dirty="0"/>
              <a:t> </a:t>
            </a:r>
            <a:r>
              <a:rPr lang="hr-HR" i="1" dirty="0"/>
              <a:t>Ima li ured premijera mogućnost vraćanja regulativnih  prijedloga na temelju </a:t>
            </a:r>
            <a:r>
              <a:rPr lang="hr-HR" i="1" u="sng" dirty="0" err="1"/>
              <a:t>policy</a:t>
            </a:r>
            <a:r>
              <a:rPr lang="hr-HR" i="1" u="sng" dirty="0"/>
              <a:t> </a:t>
            </a:r>
            <a:r>
              <a:rPr lang="hr-HR" i="1" dirty="0"/>
              <a:t>procjene</a:t>
            </a:r>
            <a:endParaRPr lang="hr-HR" b="1" i="1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endParaRPr lang="hr-HR" b="1" i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hr-HR" b="1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hr-HR" dirty="0"/>
              <a:t>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r-HR" b="1" dirty="0"/>
              <a:t>	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algn="ctr" eaLnBrk="1" hangingPunct="1"/>
            <a:r>
              <a:rPr lang="hr-HR" sz="3200" dirty="0"/>
              <a:t>Provedbeni kapacitet javnog upravljanja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4294967295"/>
          </p:nvPr>
        </p:nvSpPr>
        <p:spPr>
          <a:xfrm>
            <a:off x="827088" y="2420938"/>
            <a:ext cx="8137400" cy="43211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hr-HR" b="1" i="1" dirty="0"/>
              <a:t> </a:t>
            </a:r>
            <a:r>
              <a:rPr lang="hr-HR" b="1" dirty="0"/>
              <a:t>Međuministarska koordinacija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hr-HR" b="1" dirty="0"/>
              <a:t> </a:t>
            </a:r>
            <a:r>
              <a:rPr lang="hr-HR" i="1" dirty="0"/>
              <a:t>Do koje mjere linijska ministarstva svoje prijedloge regulacije rade u skladu s temeljnim preporukama užeg kabineta vlade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hr-HR" b="1" i="1" dirty="0"/>
              <a:t> </a:t>
            </a:r>
            <a:r>
              <a:rPr lang="hr-HR" i="1" dirty="0"/>
              <a:t>Do koje se mjere prijedlozi regulacije </a:t>
            </a:r>
            <a:r>
              <a:rPr lang="hr-HR" i="1" u="sng" dirty="0"/>
              <a:t>filtriraju</a:t>
            </a:r>
            <a:r>
              <a:rPr lang="hr-HR" i="1" dirty="0"/>
              <a:t> i </a:t>
            </a:r>
            <a:r>
              <a:rPr lang="hr-HR" i="1" u="sng" dirty="0"/>
              <a:t>koordiniraju</a:t>
            </a:r>
            <a:r>
              <a:rPr lang="hr-HR" i="1" dirty="0"/>
              <a:t> na unutarnjim vladinim odborima prije same sjednice vlade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hr-HR" i="1" dirty="0"/>
              <a:t> Koordinacija prijedloga </a:t>
            </a:r>
            <a:r>
              <a:rPr lang="hr-HR" i="1" dirty="0" err="1"/>
              <a:t>reguluative</a:t>
            </a:r>
            <a:r>
              <a:rPr lang="hr-HR" i="1" dirty="0"/>
              <a:t> između linijskih ministarstava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endParaRPr lang="hr-HR" b="1" i="1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endParaRPr lang="hr-HR" b="1" i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hr-HR" b="1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hr-HR" dirty="0"/>
              <a:t>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r-HR" b="1" dirty="0"/>
              <a:t>	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algn="ctr" eaLnBrk="1" hangingPunct="1"/>
            <a:r>
              <a:rPr lang="hr-HR" sz="3200" dirty="0"/>
              <a:t>Kapacitet davanja smjera politikama/javnom upravljanju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4294967295"/>
          </p:nvPr>
        </p:nvSpPr>
        <p:spPr>
          <a:xfrm>
            <a:off x="827088" y="2420938"/>
            <a:ext cx="8137400" cy="43211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hr-HR" b="1" i="1" dirty="0"/>
              <a:t> </a:t>
            </a:r>
            <a:r>
              <a:rPr lang="hr-HR" b="1" dirty="0">
                <a:solidFill>
                  <a:srgbClr val="FF0000"/>
                </a:solidFill>
              </a:rPr>
              <a:t>3. </a:t>
            </a:r>
            <a:r>
              <a:rPr lang="hr-HR" b="1" dirty="0"/>
              <a:t>Odlučivanje zasnovano na dokazima </a:t>
            </a:r>
            <a:r>
              <a:rPr lang="hr-HR" i="1" dirty="0"/>
              <a:t>(</a:t>
            </a:r>
            <a:r>
              <a:rPr lang="hr-HR" i="1" dirty="0" err="1"/>
              <a:t>evidence</a:t>
            </a:r>
            <a:r>
              <a:rPr lang="hr-HR" i="1" dirty="0"/>
              <a:t>-</a:t>
            </a:r>
            <a:r>
              <a:rPr lang="hr-HR" i="1" dirty="0" err="1"/>
              <a:t>based</a:t>
            </a:r>
            <a:r>
              <a:rPr lang="hr-HR" i="1" dirty="0"/>
              <a:t> </a:t>
            </a:r>
            <a:r>
              <a:rPr lang="hr-HR" i="1" dirty="0" err="1"/>
              <a:t>policy</a:t>
            </a:r>
            <a:r>
              <a:rPr lang="hr-HR" i="1" dirty="0"/>
              <a:t>-</a:t>
            </a:r>
            <a:r>
              <a:rPr lang="hr-HR" i="1" dirty="0" err="1"/>
              <a:t>making</a:t>
            </a:r>
            <a:r>
              <a:rPr lang="hr-HR" i="1" dirty="0"/>
              <a:t>)</a:t>
            </a:r>
          </a:p>
          <a:p>
            <a:pPr eaLnBrk="1" hangingPunct="1">
              <a:lnSpc>
                <a:spcPct val="80000"/>
              </a:lnSpc>
              <a:buNone/>
            </a:pPr>
            <a:endParaRPr lang="hr-HR" b="1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hr-HR" b="1" dirty="0"/>
              <a:t> </a:t>
            </a:r>
            <a:r>
              <a:rPr lang="hr-HR" i="1" dirty="0"/>
              <a:t>Primjena procjene učinka propisa (RIA – </a:t>
            </a:r>
            <a:r>
              <a:rPr lang="hr-HR" i="1" dirty="0" err="1"/>
              <a:t>regulatory</a:t>
            </a:r>
            <a:r>
              <a:rPr lang="hr-HR" i="1" dirty="0"/>
              <a:t> </a:t>
            </a:r>
            <a:r>
              <a:rPr lang="hr-HR" i="1" dirty="0" err="1"/>
              <a:t>impact</a:t>
            </a:r>
            <a:r>
              <a:rPr lang="hr-HR" i="1" dirty="0"/>
              <a:t> </a:t>
            </a:r>
            <a:r>
              <a:rPr lang="hr-HR" i="1" dirty="0" err="1"/>
              <a:t>assessment</a:t>
            </a:r>
            <a:r>
              <a:rPr lang="hr-HR" i="1" dirty="0"/>
              <a:t>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endParaRPr lang="hr-HR" i="1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hr-HR" b="1" i="1" dirty="0"/>
              <a:t> </a:t>
            </a:r>
            <a:r>
              <a:rPr lang="hr-HR" i="1" dirty="0"/>
              <a:t>Osigurava li provođenje učinka propisa sudjelovanje svih relevantnih dionika, transparentnost i postoji li vrednovanje kvalitete čitavog procesa od nekog neovisnog tijela</a:t>
            </a:r>
          </a:p>
          <a:p>
            <a:pPr eaLnBrk="1" hangingPunct="1">
              <a:lnSpc>
                <a:spcPct val="80000"/>
              </a:lnSpc>
              <a:buNone/>
            </a:pPr>
            <a:endParaRPr lang="hr-HR" b="1" i="1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endParaRPr lang="hr-HR" b="1" i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hr-HR" b="1" dirty="0"/>
          </a:p>
          <a:p>
            <a:pPr eaLnBrk="1" hangingPunct="1">
              <a:lnSpc>
                <a:spcPct val="80000"/>
              </a:lnSpc>
              <a:buNone/>
            </a:pPr>
            <a:r>
              <a:rPr lang="hr-HR" dirty="0"/>
              <a:t> 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r-HR" b="1" dirty="0"/>
              <a:t>	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algn="ctr" eaLnBrk="1" hangingPunct="1"/>
            <a:r>
              <a:rPr lang="hr-HR" sz="3200" dirty="0"/>
              <a:t>Kapacitet davanja smjera politikama/javnom upravljanju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4294967295"/>
          </p:nvPr>
        </p:nvSpPr>
        <p:spPr>
          <a:xfrm>
            <a:off x="827088" y="2420938"/>
            <a:ext cx="8137400" cy="43211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hr-HR" b="1" i="1" dirty="0"/>
              <a:t> </a:t>
            </a:r>
            <a:r>
              <a:rPr lang="hr-HR" b="1" dirty="0">
                <a:solidFill>
                  <a:srgbClr val="FF0000"/>
                </a:solidFill>
              </a:rPr>
              <a:t>4.</a:t>
            </a:r>
            <a:r>
              <a:rPr lang="hr-HR" b="1" dirty="0"/>
              <a:t> Savjetovanje sa zainteresiranom javnošću radi potpore vladinoj politici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hr-HR" b="1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hr-HR" dirty="0"/>
              <a:t>  </a:t>
            </a:r>
            <a:r>
              <a:rPr lang="hr-HR" b="1" dirty="0">
                <a:solidFill>
                  <a:srgbClr val="FF0000"/>
                </a:solidFill>
              </a:rPr>
              <a:t>5.</a:t>
            </a:r>
            <a:r>
              <a:rPr lang="hr-HR" dirty="0">
                <a:solidFill>
                  <a:srgbClr val="FF0000"/>
                </a:solidFill>
              </a:rPr>
              <a:t> </a:t>
            </a:r>
            <a:r>
              <a:rPr lang="hr-HR" b="1" dirty="0"/>
              <a:t>Koherentno komuniciranje vladinih </a:t>
            </a:r>
            <a:r>
              <a:rPr lang="hr-HR" b="1" dirty="0" err="1"/>
              <a:t>politka</a:t>
            </a:r>
            <a:endParaRPr lang="hr-HR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r-HR" b="1" dirty="0"/>
              <a:t>	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algn="ctr" eaLnBrk="1" hangingPunct="1"/>
            <a:r>
              <a:rPr lang="hr-HR" sz="3200" dirty="0"/>
              <a:t>Djelotvornost implementacije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4294967295"/>
          </p:nvPr>
        </p:nvSpPr>
        <p:spPr>
          <a:xfrm>
            <a:off x="827088" y="2420938"/>
            <a:ext cx="8137400" cy="43211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hr-HR" b="1" i="1" dirty="0"/>
              <a:t> </a:t>
            </a:r>
            <a:r>
              <a:rPr lang="hr-HR" b="1" dirty="0">
                <a:solidFill>
                  <a:srgbClr val="FF0000"/>
                </a:solidFill>
              </a:rPr>
              <a:t>1.</a:t>
            </a:r>
            <a:r>
              <a:rPr lang="hr-HR" b="1" dirty="0"/>
              <a:t> Djelotvornost vlade u ostvarivanju proklamiranih ciljeva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hr-HR" b="1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hr-HR" dirty="0"/>
              <a:t> </a:t>
            </a:r>
            <a:r>
              <a:rPr lang="hr-HR" b="1" dirty="0">
                <a:solidFill>
                  <a:srgbClr val="FF0000"/>
                </a:solidFill>
              </a:rPr>
              <a:t>2.</a:t>
            </a:r>
            <a:r>
              <a:rPr lang="hr-HR" dirty="0">
                <a:solidFill>
                  <a:srgbClr val="FF0000"/>
                </a:solidFill>
              </a:rPr>
              <a:t> </a:t>
            </a:r>
            <a:r>
              <a:rPr lang="hr-HR" b="1" dirty="0"/>
              <a:t>Linijska ministarstva i vlada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hr-HR" b="1" dirty="0"/>
              <a:t> </a:t>
            </a:r>
            <a:r>
              <a:rPr lang="hr-HR" i="1" dirty="0"/>
              <a:t>Vezanost ministarstava uz vladinu politiku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hr-HR" i="1" dirty="0"/>
              <a:t> Do koje mjere vlada može pratiti provedbu politika sektorskih ministarstva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hr-HR" i="1" dirty="0"/>
              <a:t> Mogućnost praćenja agencija</a:t>
            </a:r>
            <a:endParaRPr lang="hr-HR" dirty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hr-HR" b="1" dirty="0"/>
              <a:t>	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itle 1"/>
          <p:cNvSpPr>
            <a:spLocks noGrp="1"/>
          </p:cNvSpPr>
          <p:nvPr>
            <p:ph type="title" idx="4294967295"/>
          </p:nvPr>
        </p:nvSpPr>
        <p:spPr/>
        <p:txBody>
          <a:bodyPr anchor="ctr"/>
          <a:lstStyle/>
          <a:p>
            <a:pPr algn="ctr" eaLnBrk="1" hangingPunct="1"/>
            <a:r>
              <a:rPr lang="hr-HR" sz="3200" dirty="0"/>
              <a:t>Djelotvornost implementacije</a:t>
            </a:r>
          </a:p>
        </p:txBody>
      </p:sp>
      <p:sp>
        <p:nvSpPr>
          <p:cNvPr id="4099" name="Content Placeholder 2"/>
          <p:cNvSpPr>
            <a:spLocks noGrp="1"/>
          </p:cNvSpPr>
          <p:nvPr>
            <p:ph idx="4294967295"/>
          </p:nvPr>
        </p:nvSpPr>
        <p:spPr>
          <a:xfrm>
            <a:off x="827088" y="2420938"/>
            <a:ext cx="8137400" cy="432117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Char char="q"/>
            </a:pPr>
            <a:r>
              <a:rPr lang="hr-HR" b="1" i="1" dirty="0"/>
              <a:t> </a:t>
            </a:r>
            <a:r>
              <a:rPr lang="hr-HR" b="1" dirty="0">
                <a:solidFill>
                  <a:srgbClr val="FF0000"/>
                </a:solidFill>
              </a:rPr>
              <a:t>3.</a:t>
            </a:r>
            <a:r>
              <a:rPr lang="hr-HR" b="1" dirty="0"/>
              <a:t> Na koji se način određuje raspodjela ovlasti drugim razinama vlasti</a:t>
            </a:r>
          </a:p>
          <a:p>
            <a:pPr eaLnBrk="1" hangingPunct="1">
              <a:lnSpc>
                <a:spcPct val="80000"/>
              </a:lnSpc>
              <a:buNone/>
            </a:pPr>
            <a:endParaRPr lang="hr-HR" b="1" dirty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hr-HR" b="1" dirty="0"/>
              <a:t> </a:t>
            </a:r>
            <a:r>
              <a:rPr lang="hr-HR" i="1" dirty="0"/>
              <a:t>Postoji li adekvatno financiranje decentraliziranih funkcija 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hr-HR" b="1" i="1" dirty="0"/>
              <a:t> </a:t>
            </a:r>
            <a:r>
              <a:rPr lang="hr-HR" i="1" dirty="0"/>
              <a:t>Do koje mjere regionalne i lokalne vlasti mogu provesti politiku koja je u njihovoj nadležnosti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Ø"/>
            </a:pPr>
            <a:r>
              <a:rPr lang="hr-HR" b="1" i="1" dirty="0"/>
              <a:t> </a:t>
            </a:r>
            <a:r>
              <a:rPr lang="hr-HR" i="1" dirty="0"/>
              <a:t>Nacionalni standardi – osigurava li vlada jednake standarde u pružanju javnih usluga</a:t>
            </a:r>
            <a:endParaRPr lang="hr-HR" b="1" dirty="0"/>
          </a:p>
          <a:p>
            <a:pPr eaLnBrk="1" hangingPunct="1">
              <a:lnSpc>
                <a:spcPct val="80000"/>
              </a:lnSpc>
              <a:buNone/>
            </a:pPr>
            <a:endParaRPr lang="hr-HR" b="1" dirty="0">
              <a:solidFill>
                <a:srgbClr val="FF0000"/>
              </a:solidFill>
            </a:endParaRPr>
          </a:p>
          <a:p>
            <a:pPr eaLnBrk="1" hangingPunct="1">
              <a:lnSpc>
                <a:spcPct val="80000"/>
              </a:lnSpc>
              <a:buNone/>
            </a:pPr>
            <a:endParaRPr lang="hr-HR" b="1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apsules">
  <a:themeElements>
    <a:clrScheme name="Capsules 1">
      <a:dk1>
        <a:srgbClr val="003366"/>
      </a:dk1>
      <a:lt1>
        <a:srgbClr val="FFFFFF"/>
      </a:lt1>
      <a:dk2>
        <a:srgbClr val="006666"/>
      </a:dk2>
      <a:lt2>
        <a:srgbClr val="666699"/>
      </a:lt2>
      <a:accent1>
        <a:srgbClr val="33CCCC"/>
      </a:accent1>
      <a:accent2>
        <a:srgbClr val="99CC99"/>
      </a:accent2>
      <a:accent3>
        <a:srgbClr val="FFFFFF"/>
      </a:accent3>
      <a:accent4>
        <a:srgbClr val="002A56"/>
      </a:accent4>
      <a:accent5>
        <a:srgbClr val="ADE2E2"/>
      </a:accent5>
      <a:accent6>
        <a:srgbClr val="8AB98A"/>
      </a:accent6>
      <a:hlink>
        <a:srgbClr val="003366"/>
      </a:hlink>
      <a:folHlink>
        <a:srgbClr val="CC99FF"/>
      </a:folHlink>
    </a:clrScheme>
    <a:fontScheme name="Capsules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Capsules 1">
        <a:dk1>
          <a:srgbClr val="003366"/>
        </a:dk1>
        <a:lt1>
          <a:srgbClr val="FFFFFF"/>
        </a:lt1>
        <a:dk2>
          <a:srgbClr val="006666"/>
        </a:dk2>
        <a:lt2>
          <a:srgbClr val="666699"/>
        </a:lt2>
        <a:accent1>
          <a:srgbClr val="33CCCC"/>
        </a:accent1>
        <a:accent2>
          <a:srgbClr val="99CC99"/>
        </a:accent2>
        <a:accent3>
          <a:srgbClr val="FFFFFF"/>
        </a:accent3>
        <a:accent4>
          <a:srgbClr val="002A56"/>
        </a:accent4>
        <a:accent5>
          <a:srgbClr val="ADE2E2"/>
        </a:accent5>
        <a:accent6>
          <a:srgbClr val="8AB98A"/>
        </a:accent6>
        <a:hlink>
          <a:srgbClr val="003366"/>
        </a:hlink>
        <a:folHlink>
          <a:srgbClr val="CC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2">
        <a:dk1>
          <a:srgbClr val="000000"/>
        </a:dk1>
        <a:lt1>
          <a:srgbClr val="FFFFFF"/>
        </a:lt1>
        <a:dk2>
          <a:srgbClr val="000000"/>
        </a:dk2>
        <a:lt2>
          <a:srgbClr val="808000"/>
        </a:lt2>
        <a:accent1>
          <a:srgbClr val="FFCC99"/>
        </a:accent1>
        <a:accent2>
          <a:srgbClr val="99CC00"/>
        </a:accent2>
        <a:accent3>
          <a:srgbClr val="FFFFFF"/>
        </a:accent3>
        <a:accent4>
          <a:srgbClr val="000000"/>
        </a:accent4>
        <a:accent5>
          <a:srgbClr val="FFE2CA"/>
        </a:accent5>
        <a:accent6>
          <a:srgbClr val="8AB900"/>
        </a:accent6>
        <a:hlink>
          <a:srgbClr val="336600"/>
        </a:hlink>
        <a:folHlink>
          <a:srgbClr val="FF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3">
        <a:dk1>
          <a:srgbClr val="006699"/>
        </a:dk1>
        <a:lt1>
          <a:srgbClr val="FFFFFF"/>
        </a:lt1>
        <a:dk2>
          <a:srgbClr val="6699FF"/>
        </a:dk2>
        <a:lt2>
          <a:srgbClr val="FFFFFF"/>
        </a:lt2>
        <a:accent1>
          <a:srgbClr val="33CCCC"/>
        </a:accent1>
        <a:accent2>
          <a:srgbClr val="006699"/>
        </a:accent2>
        <a:accent3>
          <a:srgbClr val="B8CAFF"/>
        </a:accent3>
        <a:accent4>
          <a:srgbClr val="DADADA"/>
        </a:accent4>
        <a:accent5>
          <a:srgbClr val="ADE2E2"/>
        </a:accent5>
        <a:accent6>
          <a:srgbClr val="005C8A"/>
        </a:accent6>
        <a:hlink>
          <a:srgbClr val="99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4">
        <a:dk1>
          <a:srgbClr val="000000"/>
        </a:dk1>
        <a:lt1>
          <a:srgbClr val="FFFFFF"/>
        </a:lt1>
        <a:dk2>
          <a:srgbClr val="9900CC"/>
        </a:dk2>
        <a:lt2>
          <a:srgbClr val="006600"/>
        </a:lt2>
        <a:accent1>
          <a:srgbClr val="33CC33"/>
        </a:accent1>
        <a:accent2>
          <a:srgbClr val="FFCC66"/>
        </a:accent2>
        <a:accent3>
          <a:srgbClr val="FFFFFF"/>
        </a:accent3>
        <a:accent4>
          <a:srgbClr val="000000"/>
        </a:accent4>
        <a:accent5>
          <a:srgbClr val="ADE2AD"/>
        </a:accent5>
        <a:accent6>
          <a:srgbClr val="E7B95C"/>
        </a:accent6>
        <a:hlink>
          <a:srgbClr val="0033CC"/>
        </a:hlink>
        <a:folHlink>
          <a:srgbClr val="CC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apsules 5">
        <a:dk1>
          <a:srgbClr val="000066"/>
        </a:dk1>
        <a:lt1>
          <a:srgbClr val="FFFFFF"/>
        </a:lt1>
        <a:dk2>
          <a:srgbClr val="336699"/>
        </a:dk2>
        <a:lt2>
          <a:srgbClr val="FFFFEB"/>
        </a:lt2>
        <a:accent1>
          <a:srgbClr val="99CCFF"/>
        </a:accent1>
        <a:accent2>
          <a:srgbClr val="9999FF"/>
        </a:accent2>
        <a:accent3>
          <a:srgbClr val="ADB8CA"/>
        </a:accent3>
        <a:accent4>
          <a:srgbClr val="DADADA"/>
        </a:accent4>
        <a:accent5>
          <a:srgbClr val="CAE2FF"/>
        </a:accent5>
        <a:accent6>
          <a:srgbClr val="8A8AE7"/>
        </a:accent6>
        <a:hlink>
          <a:srgbClr val="CCCCFF"/>
        </a:hlink>
        <a:folHlink>
          <a:srgbClr val="C68D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6">
        <a:dk1>
          <a:srgbClr val="808000"/>
        </a:dk1>
        <a:lt1>
          <a:srgbClr val="FFFFFF"/>
        </a:lt1>
        <a:dk2>
          <a:srgbClr val="006666"/>
        </a:dk2>
        <a:lt2>
          <a:srgbClr val="FFFFFF"/>
        </a:lt2>
        <a:accent1>
          <a:srgbClr val="FFCC66"/>
        </a:accent1>
        <a:accent2>
          <a:srgbClr val="00ACA8"/>
        </a:accent2>
        <a:accent3>
          <a:srgbClr val="AAB8B8"/>
        </a:accent3>
        <a:accent4>
          <a:srgbClr val="DADADA"/>
        </a:accent4>
        <a:accent5>
          <a:srgbClr val="FFE2B8"/>
        </a:accent5>
        <a:accent6>
          <a:srgbClr val="009B98"/>
        </a:accent6>
        <a:hlink>
          <a:srgbClr val="CCCC00"/>
        </a:hlink>
        <a:folHlink>
          <a:srgbClr val="33CC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7">
        <a:dk1>
          <a:srgbClr val="FFFFCC"/>
        </a:dk1>
        <a:lt1>
          <a:srgbClr val="FFFFFF"/>
        </a:lt1>
        <a:dk2>
          <a:srgbClr val="660033"/>
        </a:dk2>
        <a:lt2>
          <a:srgbClr val="FFFFFF"/>
        </a:lt2>
        <a:accent1>
          <a:srgbClr val="FF9900"/>
        </a:accent1>
        <a:accent2>
          <a:srgbClr val="CC3300"/>
        </a:accent2>
        <a:accent3>
          <a:srgbClr val="B8AAAD"/>
        </a:accent3>
        <a:accent4>
          <a:srgbClr val="DADADA"/>
        </a:accent4>
        <a:accent5>
          <a:srgbClr val="FFCAAA"/>
        </a:accent5>
        <a:accent6>
          <a:srgbClr val="B92D00"/>
        </a:accent6>
        <a:hlink>
          <a:srgbClr val="FFCC00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apsules 8">
        <a:dk1>
          <a:srgbClr val="FF0000"/>
        </a:dk1>
        <a:lt1>
          <a:srgbClr val="FFFFFF"/>
        </a:lt1>
        <a:dk2>
          <a:srgbClr val="000000"/>
        </a:dk2>
        <a:lt2>
          <a:srgbClr val="FFFFFF"/>
        </a:lt2>
        <a:accent1>
          <a:srgbClr val="FFCC00"/>
        </a:accent1>
        <a:accent2>
          <a:srgbClr val="CC3300"/>
        </a:accent2>
        <a:accent3>
          <a:srgbClr val="AAAAAA"/>
        </a:accent3>
        <a:accent4>
          <a:srgbClr val="DADADA"/>
        </a:accent4>
        <a:accent5>
          <a:srgbClr val="FFE2AA"/>
        </a:accent5>
        <a:accent6>
          <a:srgbClr val="B92D00"/>
        </a:accent6>
        <a:hlink>
          <a:srgbClr val="FF6600"/>
        </a:hlink>
        <a:folHlink>
          <a:srgbClr val="FF7C8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1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Trebuchet MS"/>
        <a:ea typeface=""/>
        <a:cs typeface=""/>
      </a:majorFont>
      <a:minorFont>
        <a:latin typeface="Trebuchet M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Capsules</Template>
  <TotalTime>839</TotalTime>
  <Words>394</Words>
  <Application>Microsoft Office PowerPoint</Application>
  <PresentationFormat>On-screen Show (4:3)</PresentationFormat>
  <Paragraphs>77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4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</vt:lpstr>
      <vt:lpstr>Symbol</vt:lpstr>
      <vt:lpstr>Times New Roman</vt:lpstr>
      <vt:lpstr>Trebuchet MS</vt:lpstr>
      <vt:lpstr>Wingdings</vt:lpstr>
      <vt:lpstr>Capsules</vt:lpstr>
      <vt:lpstr>Default Design</vt:lpstr>
      <vt:lpstr>1_Default Design</vt:lpstr>
      <vt:lpstr>2_Default Design</vt:lpstr>
      <vt:lpstr> IZAZOVI UPRAVLJANJA JAVNIM POLITIKAMA  </vt:lpstr>
      <vt:lpstr>Javno upravljanje (governance)</vt:lpstr>
      <vt:lpstr>Provedbeni kapacitet javnog upravljanja</vt:lpstr>
      <vt:lpstr>Kapacitet davanja smjera politikama/javnom upravljanju</vt:lpstr>
      <vt:lpstr>Provedbeni kapacitet javnog upravljanja</vt:lpstr>
      <vt:lpstr>Kapacitet davanja smjera politikama/javnom upravljanju</vt:lpstr>
      <vt:lpstr>Kapacitet davanja smjera politikama/javnom upravljanju</vt:lpstr>
      <vt:lpstr>Djelotvornost implementacije</vt:lpstr>
      <vt:lpstr>Djelotvornost implementacije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Logika uzročnosti u istraživanju komparativnih javnih politika</dc:title>
  <dc:creator>Ana</dc:creator>
  <cp:lastModifiedBy>User</cp:lastModifiedBy>
  <cp:revision>126</cp:revision>
  <dcterms:created xsi:type="dcterms:W3CDTF">2011-03-18T15:34:39Z</dcterms:created>
  <dcterms:modified xsi:type="dcterms:W3CDTF">2017-11-27T02:26:50Z</dcterms:modified>
</cp:coreProperties>
</file>