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33" r:id="rId2"/>
    <p:sldMasterId id="2147483746" r:id="rId3"/>
    <p:sldMasterId id="2147483759" r:id="rId4"/>
  </p:sldMasterIdLst>
  <p:sldIdLst>
    <p:sldId id="256" r:id="rId5"/>
    <p:sldId id="290" r:id="rId6"/>
    <p:sldId id="324" r:id="rId7"/>
    <p:sldId id="313" r:id="rId8"/>
    <p:sldId id="314" r:id="rId9"/>
    <p:sldId id="315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158" autoAdjust="0"/>
  </p:normalViewPr>
  <p:slideViewPr>
    <p:cSldViewPr>
      <p:cViewPr varScale="1">
        <p:scale>
          <a:sx n="92" d="100"/>
          <a:sy n="9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hr-H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hr-H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</p:grpSp>
      <p:sp>
        <p:nvSpPr>
          <p:cNvPr id="266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266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236FDC-A124-4897-938C-BEFF717E300D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97F5F47-67A8-4CCE-B478-24F4AF4ED6A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2B03-E082-4904-BFBB-E173DCB81355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525D3-A138-4D49-81E6-2A865248FB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A699-C299-4091-A4F3-A514D8D9AEF2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26851-536B-499A-8A3F-485B30E4E6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53C5E3F-BEF9-4250-9353-D2B1919B09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3110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F051-1F97-46E7-AA13-AC666F769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425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3D05-B4D4-4DC9-BE3B-EB2EFB7BC1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2196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23793-D80D-4D5C-BF15-4D150E52B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3696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65C0-5E2A-4D2B-BCE2-F25999FEE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9253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CAC4-49F0-470C-AE89-690A32CEA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9481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B6A6-774C-49AB-A5B0-A39F5539AE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081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14EC-91BD-41DD-B391-D4871617F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458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E8819-2F33-4970-8075-599573FC1358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D634F-732A-468D-9192-C330672A8F2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D53A-D933-4410-8237-93E941D9DC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226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01A9-9175-4B0C-83F4-3CBD41EC3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0111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D7C7-EE4F-4081-8670-F80E2377A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5166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3B24-7FE7-4D36-8B7D-A4749927FE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323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53C5E3F-BEF9-4250-9353-D2B1919B09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0647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F051-1F97-46E7-AA13-AC666F769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9304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3D05-B4D4-4DC9-BE3B-EB2EFB7BC1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056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23793-D80D-4D5C-BF15-4D150E52B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6404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65C0-5E2A-4D2B-BCE2-F25999FEE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7813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CAC4-49F0-470C-AE89-690A32CEA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74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B4DCD-0E0C-4BEF-BF1B-3D33EE26B6F6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FACB-D439-40F0-A0E8-B910B3418D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B6A6-774C-49AB-A5B0-A39F5539AE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2109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14EC-91BD-41DD-B391-D4871617F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6048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D53A-D933-4410-8237-93E941D9DC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0095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01A9-9175-4B0C-83F4-3CBD41EC3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2533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D7C7-EE4F-4081-8670-F80E2377A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133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3B24-7FE7-4D36-8B7D-A4749927FE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0649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53C5E3F-BEF9-4250-9353-D2B1919B09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1489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F051-1F97-46E7-AA13-AC666F769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950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3D05-B4D4-4DC9-BE3B-EB2EFB7BC1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8764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23793-D80D-4D5C-BF15-4D150E52B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524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25AB-F002-4D36-A00E-5287ADED8954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41D8-FEC2-4085-975F-BFB68F5DE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65C0-5E2A-4D2B-BCE2-F25999FEE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098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CAC4-49F0-470C-AE89-690A32CEA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8547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B6A6-774C-49AB-A5B0-A39F5539AE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4982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14EC-91BD-41DD-B391-D4871617F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791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D53A-D933-4410-8237-93E941D9DC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1038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01A9-9175-4B0C-83F4-3CBD41EC3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154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D7C7-EE4F-4081-8670-F80E2377A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5994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B3B24-7FE7-4D36-8B7D-A4749927FE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701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67BB-6A8E-4386-AB9B-BC5749EC40A0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44E8F-63C9-4F7B-986C-0EEB2626F7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744BC-88D7-4CF4-BEDA-DE6ECD589711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DAA3-79CD-4A96-B299-A17AAE4E6C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0B70-A1EB-44CC-BCE5-FB2B25AFFF02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F17D-CC09-4744-82AF-CD348264BB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4E73-C6A2-4401-8435-C0DAC70E10D4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89EB-2443-4744-82A2-CE2DB2798C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CF12-4CC7-4CB7-BCA9-ED9803CCE12C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24D63-8C06-4A0E-BFE0-C7112CBCE33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560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r-Latn-CS"/>
              </a:p>
            </p:txBody>
          </p:sp>
          <p:sp>
            <p:nvSpPr>
              <p:cNvPr id="2560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sr-Latn-C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r-Latn-C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r-Latn-C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399353-5AE3-40FC-BB49-A491CA8C0FE3}" type="datetimeFigureOut">
              <a:rPr lang="hr-HR"/>
              <a:pPr>
                <a:defRPr/>
              </a:pPr>
              <a:t>27.11.2017.</a:t>
            </a:fld>
            <a:endParaRPr lang="hr-HR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E7DBC6-D1D3-4A3B-AFA8-F41B58653E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tekstin perustyylejä napsauttamalla</a:t>
            </a:r>
          </a:p>
          <a:p>
            <a:pPr lvl="1"/>
            <a:r>
              <a:rPr lang="en-US" altLang="sr-Latn-RS"/>
              <a:t>Toinen taso</a:t>
            </a:r>
          </a:p>
          <a:p>
            <a:pPr lvl="2"/>
            <a:r>
              <a:rPr lang="en-US" altLang="sr-Latn-RS"/>
              <a:t>Kolmas taso</a:t>
            </a:r>
          </a:p>
          <a:p>
            <a:pPr lvl="3"/>
            <a:r>
              <a:rPr lang="en-US" altLang="sr-Latn-RS"/>
              <a:t>Neljäs taso</a:t>
            </a:r>
          </a:p>
          <a:p>
            <a:pPr lvl="4"/>
            <a:r>
              <a:rPr lang="en-US" altLang="sr-Latn-RS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F3CCCAE-7534-4AAC-9439-F2565AC71A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0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tekstin perustyylejä napsauttamalla</a:t>
            </a:r>
          </a:p>
          <a:p>
            <a:pPr lvl="1"/>
            <a:r>
              <a:rPr lang="en-US" altLang="sr-Latn-RS"/>
              <a:t>Toinen taso</a:t>
            </a:r>
          </a:p>
          <a:p>
            <a:pPr lvl="2"/>
            <a:r>
              <a:rPr lang="en-US" altLang="sr-Latn-RS"/>
              <a:t>Kolmas taso</a:t>
            </a:r>
          </a:p>
          <a:p>
            <a:pPr lvl="3"/>
            <a:r>
              <a:rPr lang="en-US" altLang="sr-Latn-RS"/>
              <a:t>Neljäs taso</a:t>
            </a:r>
          </a:p>
          <a:p>
            <a:pPr lvl="4"/>
            <a:r>
              <a:rPr lang="en-US" altLang="sr-Latn-RS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F3CCCAE-7534-4AAC-9439-F2565AC71A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5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Muokkaa tekstin perustyylejä napsauttamalla</a:t>
            </a:r>
          </a:p>
          <a:p>
            <a:pPr lvl="1"/>
            <a:r>
              <a:rPr lang="en-US" altLang="sr-Latn-RS"/>
              <a:t>Toinen taso</a:t>
            </a:r>
          </a:p>
          <a:p>
            <a:pPr lvl="2"/>
            <a:r>
              <a:rPr lang="en-US" altLang="sr-Latn-RS"/>
              <a:t>Kolmas taso</a:t>
            </a:r>
          </a:p>
          <a:p>
            <a:pPr lvl="3"/>
            <a:r>
              <a:rPr lang="en-US" altLang="sr-Latn-RS"/>
              <a:t>Neljäs taso</a:t>
            </a:r>
          </a:p>
          <a:p>
            <a:pPr lvl="4"/>
            <a:r>
              <a:rPr lang="en-US" altLang="sr-Latn-RS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F3CCCAE-7534-4AAC-9439-F2565AC71A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6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79425" y="1125538"/>
            <a:ext cx="8664575" cy="1905000"/>
          </a:xfrm>
        </p:spPr>
        <p:txBody>
          <a:bodyPr/>
          <a:lstStyle/>
          <a:p>
            <a:pPr eaLnBrk="1" hangingPunct="1"/>
            <a:br>
              <a:rPr lang="hr-HR" sz="3200" dirty="0"/>
            </a:br>
            <a:r>
              <a:rPr lang="hr-HR" sz="2800" dirty="0"/>
              <a:t>IZAZOVI UPRAVLJANJA JAVNIM POLITIKAMA</a:t>
            </a:r>
            <a:br>
              <a:rPr lang="hr-HR" sz="2800" dirty="0"/>
            </a:br>
            <a:br>
              <a:rPr lang="hr-HR" sz="2400" dirty="0"/>
            </a:br>
            <a:endParaRPr lang="hr-HR" sz="2400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364162" y="5445125"/>
            <a:ext cx="3240285" cy="64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hr-HR" sz="2000" dirty="0">
                <a:solidFill>
                  <a:schemeClr val="tx2"/>
                </a:solidFill>
              </a:rPr>
              <a:t>Zdravko Petak,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/>
              <a:t>zdravko.petak@fpzg.hr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Javno upravljanje </a:t>
            </a:r>
            <a:r>
              <a:rPr lang="hr-HR" sz="3200" i="1" dirty="0"/>
              <a:t>(governance)</a:t>
            </a:r>
            <a:endParaRPr lang="hr-HR" sz="32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7859712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dirty="0"/>
              <a:t>Provedbeni kapacitet javnog upravljanja </a:t>
            </a:r>
            <a:r>
              <a:rPr lang="hr-HR" i="1" dirty="0"/>
              <a:t>(executive capacity)</a:t>
            </a:r>
            <a:r>
              <a:rPr lang="hr-HR" b="1" dirty="0"/>
              <a:t> </a:t>
            </a:r>
            <a:r>
              <a:rPr lang="hr-HR" b="1" dirty="0">
                <a:sym typeface="Symbol"/>
              </a:rPr>
              <a:t> </a:t>
            </a:r>
            <a:r>
              <a:rPr lang="hr-HR" dirty="0">
                <a:sym typeface="Symbol"/>
              </a:rPr>
              <a:t>izvršni kapacitet tijela javne vlasti da formuliraju i provedu djelotvorne politike za zajednicu </a:t>
            </a:r>
            <a:r>
              <a:rPr lang="hr-HR" i="1" dirty="0">
                <a:sym typeface="Symbol"/>
              </a:rPr>
              <a:t>(policy)</a:t>
            </a:r>
            <a:endParaRPr lang="hr-HR" b="1" i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 </a:t>
            </a:r>
            <a:r>
              <a:rPr lang="hr-HR" b="1" dirty="0"/>
              <a:t>Provedbena odgovornost javnog upravljanja </a:t>
            </a:r>
            <a:r>
              <a:rPr lang="hr-HR" i="1" dirty="0"/>
              <a:t>(executive accountability</a:t>
            </a:r>
            <a:r>
              <a:rPr lang="hr-HR" i="1"/>
              <a:t>) </a:t>
            </a:r>
            <a:r>
              <a:rPr lang="hr-HR" i="1">
                <a:sym typeface="Symbol"/>
              </a:rPr>
              <a:t> </a:t>
            </a:r>
            <a:r>
              <a:rPr lang="hr-HR">
                <a:sym typeface="Symbol"/>
              </a:rPr>
              <a:t>kompetencije građana, zakonodavnih tijela i intermedijarnih organizacija (udruge poslodavaca i sl.) da im tijela izvršne vlasti polože račune </a:t>
            </a:r>
            <a:endParaRPr lang="hr-HR" dirty="0">
              <a:solidFill>
                <a:srgbClr val="00206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i="1" dirty="0">
                <a:solidFill>
                  <a:srgbClr val="C00000"/>
                </a:solidFill>
                <a:sym typeface="Symbol" pitchFamily="18" charset="2"/>
              </a:rPr>
              <a:t>		</a:t>
            </a: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Provedbeni kapacitet javnog upravljanja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dirty="0">
                <a:solidFill>
                  <a:srgbClr val="FF0000"/>
                </a:solidFill>
              </a:rPr>
              <a:t>1. </a:t>
            </a:r>
            <a:r>
              <a:rPr lang="hr-HR" b="1" dirty="0"/>
              <a:t>Davanje smjera javnom upravljanju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Strateški kapacitet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Međuministarska koordinacija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Oblikovanje politika temeljem dokaza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Savjetovanje sa zainteresiranom javnošću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Koherentno komuniciranje politika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2.</a:t>
            </a:r>
            <a:r>
              <a:rPr lang="hr-HR" b="1" i="1" dirty="0">
                <a:solidFill>
                  <a:srgbClr val="FF0000"/>
                </a:solidFill>
              </a:rPr>
              <a:t> </a:t>
            </a:r>
            <a:r>
              <a:rPr lang="hr-HR" b="1" dirty="0"/>
              <a:t>Djelotvornost implementacije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Djelotvornost vlade u ostvarivanju ciljeva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Povezanost vlade i linijskih ministarstava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Vlada i niže razine vlasti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Kapacitet davanja smjera politikama/javnom upravljanju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dirty="0">
                <a:solidFill>
                  <a:srgbClr val="FF0000"/>
                </a:solidFill>
              </a:rPr>
              <a:t>1. </a:t>
            </a:r>
            <a:r>
              <a:rPr lang="hr-HR" b="1" dirty="0"/>
              <a:t>Strateški kapacitet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Strateško planiranje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Uključenost znanstvenika i eksperata u savjetovanja</a:t>
            </a:r>
          </a:p>
          <a:p>
            <a:pPr eaLnBrk="1" hangingPunct="1">
              <a:lnSpc>
                <a:spcPct val="80000"/>
              </a:lnSpc>
              <a:buNone/>
            </a:pPr>
            <a:endParaRPr lang="hr-HR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2.</a:t>
            </a:r>
            <a:r>
              <a:rPr lang="hr-HR" b="1" i="1" dirty="0">
                <a:solidFill>
                  <a:srgbClr val="FF0000"/>
                </a:solidFill>
              </a:rPr>
              <a:t> </a:t>
            </a:r>
            <a:r>
              <a:rPr lang="hr-HR" b="1" dirty="0"/>
              <a:t>Međuministarska koordinacija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Razina ekspertize ureda premijera/užeg kabineta vlade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Ima li ured premijera mogućnost vraćanja regulativnih  prijedloga na temelju </a:t>
            </a:r>
            <a:r>
              <a:rPr lang="hr-HR" i="1" u="sng" dirty="0" err="1"/>
              <a:t>policy</a:t>
            </a:r>
            <a:r>
              <a:rPr lang="hr-HR" i="1" u="sng" dirty="0"/>
              <a:t> </a:t>
            </a:r>
            <a:r>
              <a:rPr lang="hr-HR" i="1" dirty="0"/>
              <a:t>procjene</a:t>
            </a:r>
            <a:endParaRPr lang="hr-HR" b="1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Provedbeni kapacitet javnog upravljanja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/>
              <a:t>Međuministarska koordinacija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Do koje mjere linijska ministarstva svoje prijedloge regulacije rade u skladu s temeljnim preporukama užeg kabineta vlade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Do koje se mjere prijedlozi regulacije </a:t>
            </a:r>
            <a:r>
              <a:rPr lang="hr-HR" i="1" u="sng" dirty="0"/>
              <a:t>filtriraju</a:t>
            </a:r>
            <a:r>
              <a:rPr lang="hr-HR" i="1" dirty="0"/>
              <a:t> i </a:t>
            </a:r>
            <a:r>
              <a:rPr lang="hr-HR" i="1" u="sng" dirty="0"/>
              <a:t>koordiniraju</a:t>
            </a:r>
            <a:r>
              <a:rPr lang="hr-HR" i="1" dirty="0"/>
              <a:t> na unutarnjim vladinim odborima prije same sjednice vlade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Koordinacija prijedloga </a:t>
            </a:r>
            <a:r>
              <a:rPr lang="hr-HR" i="1" dirty="0" err="1"/>
              <a:t>reguluative</a:t>
            </a:r>
            <a:r>
              <a:rPr lang="hr-HR" i="1" dirty="0"/>
              <a:t> između linijskih ministarstava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b="1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Kapacitet davanja smjera politikama/javnom upravljanju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3. </a:t>
            </a:r>
            <a:r>
              <a:rPr lang="hr-HR" b="1" dirty="0"/>
              <a:t>Odlučivanje zasnovano na dokazima </a:t>
            </a:r>
            <a:r>
              <a:rPr lang="hr-HR" i="1" dirty="0"/>
              <a:t>(</a:t>
            </a:r>
            <a:r>
              <a:rPr lang="hr-HR" i="1" dirty="0" err="1"/>
              <a:t>evidence</a:t>
            </a:r>
            <a:r>
              <a:rPr lang="hr-HR" i="1" dirty="0"/>
              <a:t>-</a:t>
            </a:r>
            <a:r>
              <a:rPr lang="hr-HR" i="1" dirty="0" err="1"/>
              <a:t>based</a:t>
            </a:r>
            <a:r>
              <a:rPr lang="hr-HR" i="1" dirty="0"/>
              <a:t> </a:t>
            </a:r>
            <a:r>
              <a:rPr lang="hr-HR" i="1" dirty="0" err="1"/>
              <a:t>policy</a:t>
            </a:r>
            <a:r>
              <a:rPr lang="hr-HR" i="1" dirty="0"/>
              <a:t>-</a:t>
            </a:r>
            <a:r>
              <a:rPr lang="hr-HR" i="1" dirty="0" err="1"/>
              <a:t>making</a:t>
            </a:r>
            <a:r>
              <a:rPr lang="hr-HR" i="1" dirty="0"/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Primjena procjene učinka propisa (RIA – </a:t>
            </a:r>
            <a:r>
              <a:rPr lang="hr-HR" i="1" dirty="0" err="1"/>
              <a:t>regulatory</a:t>
            </a:r>
            <a:r>
              <a:rPr lang="hr-HR" i="1" dirty="0"/>
              <a:t> </a:t>
            </a:r>
            <a:r>
              <a:rPr lang="hr-HR" i="1" dirty="0" err="1"/>
              <a:t>impact</a:t>
            </a:r>
            <a:r>
              <a:rPr lang="hr-HR" i="1" dirty="0"/>
              <a:t> </a:t>
            </a:r>
            <a:r>
              <a:rPr lang="hr-HR" i="1" dirty="0" err="1"/>
              <a:t>assessment</a:t>
            </a:r>
            <a:r>
              <a:rPr lang="hr-HR" i="1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Osigurava li provođenje učinka propisa sudjelovanje svih relevantnih dionika, transparentnost i postoji li vrednovanje kvalitete čitavog procesa od nekog neovisnog tijela</a:t>
            </a:r>
          </a:p>
          <a:p>
            <a:pPr eaLnBrk="1" hangingPunct="1">
              <a:lnSpc>
                <a:spcPct val="80000"/>
              </a:lnSpc>
              <a:buNone/>
            </a:pPr>
            <a:endParaRPr lang="hr-HR" b="1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hr-HR" dirty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Kapacitet davanja smjera politikama/javnom upravljanju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4.</a:t>
            </a:r>
            <a:r>
              <a:rPr lang="hr-HR" b="1" dirty="0"/>
              <a:t> Savjetovanje sa zainteresiranom javnošću radi potpore vladinoj politici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 </a:t>
            </a:r>
            <a:r>
              <a:rPr lang="hr-HR" b="1" dirty="0">
                <a:solidFill>
                  <a:srgbClr val="FF0000"/>
                </a:solidFill>
              </a:rPr>
              <a:t>5.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b="1" dirty="0"/>
              <a:t>Koherentno komuniciranje vladinih </a:t>
            </a:r>
            <a:r>
              <a:rPr lang="hr-HR" b="1" dirty="0" err="1"/>
              <a:t>politka</a:t>
            </a:r>
            <a:endParaRPr lang="hr-H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Djelotvornost implementacije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1.</a:t>
            </a:r>
            <a:r>
              <a:rPr lang="hr-HR" b="1" dirty="0"/>
              <a:t> Djelotvornost vlade u ostvarivanju proklamiranih ciljeva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dirty="0"/>
              <a:t> </a:t>
            </a:r>
            <a:r>
              <a:rPr lang="hr-HR" b="1" dirty="0">
                <a:solidFill>
                  <a:srgbClr val="FF0000"/>
                </a:solidFill>
              </a:rPr>
              <a:t>2.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b="1" dirty="0"/>
              <a:t>Linijska ministarstva i vlada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Vezanost ministarstava uz vladinu politiku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Do koje mjere vlada može pratiti provedbu politika sektorskih ministarstva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i="1" dirty="0"/>
              <a:t> Mogućnost praćenja agencija</a:t>
            </a:r>
            <a:endParaRPr lang="hr-H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b="1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hr-HR" sz="3200" dirty="0"/>
              <a:t>Djelotvornost implementacije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27088" y="2420938"/>
            <a:ext cx="8137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hr-HR" b="1" i="1" dirty="0"/>
              <a:t> </a:t>
            </a:r>
            <a:r>
              <a:rPr lang="hr-HR" b="1" dirty="0">
                <a:solidFill>
                  <a:srgbClr val="FF0000"/>
                </a:solidFill>
              </a:rPr>
              <a:t>3.</a:t>
            </a:r>
            <a:r>
              <a:rPr lang="hr-HR" b="1" dirty="0"/>
              <a:t> Na koji se način određuje raspodjela ovlasti drugim razinama vlasti</a:t>
            </a:r>
          </a:p>
          <a:p>
            <a:pPr eaLnBrk="1" hangingPunct="1">
              <a:lnSpc>
                <a:spcPct val="80000"/>
              </a:lnSpc>
              <a:buNone/>
            </a:pPr>
            <a:endParaRPr lang="hr-HR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/>
              <a:t> </a:t>
            </a:r>
            <a:r>
              <a:rPr lang="hr-HR" i="1" dirty="0"/>
              <a:t>Postoji li adekvatno financiranje decentraliziranih funkcija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Do koje mjere regionalne i lokalne vlasti mogu provesti politiku koja je u njihovoj nadležnosti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i="1" dirty="0"/>
              <a:t> </a:t>
            </a:r>
            <a:r>
              <a:rPr lang="hr-HR" i="1" dirty="0"/>
              <a:t>Nacionalni standardi – osigurava li vlada jednake standarde u pružanju javnih usluga</a:t>
            </a:r>
            <a:endParaRPr lang="hr-HR" b="1" dirty="0"/>
          </a:p>
          <a:p>
            <a:pPr eaLnBrk="1" hangingPunct="1">
              <a:lnSpc>
                <a:spcPct val="80000"/>
              </a:lnSpc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hr-H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839</TotalTime>
  <Words>394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Symbol</vt:lpstr>
      <vt:lpstr>Times New Roman</vt:lpstr>
      <vt:lpstr>Trebuchet MS</vt:lpstr>
      <vt:lpstr>Wingdings</vt:lpstr>
      <vt:lpstr>Capsules</vt:lpstr>
      <vt:lpstr>Default Design</vt:lpstr>
      <vt:lpstr>1_Default Design</vt:lpstr>
      <vt:lpstr>2_Default Design</vt:lpstr>
      <vt:lpstr> IZAZOVI UPRAVLJANJA JAVNIM POLITIKAMA  </vt:lpstr>
      <vt:lpstr>Javno upravljanje (governance)</vt:lpstr>
      <vt:lpstr>Provedbeni kapacitet javnog upravljanja</vt:lpstr>
      <vt:lpstr>Kapacitet davanja smjera politikama/javnom upravljanju</vt:lpstr>
      <vt:lpstr>Provedbeni kapacitet javnog upravljanja</vt:lpstr>
      <vt:lpstr>Kapacitet davanja smjera politikama/javnom upravljanju</vt:lpstr>
      <vt:lpstr>Kapacitet davanja smjera politikama/javnom upravljanju</vt:lpstr>
      <vt:lpstr>Djelotvornost implementacije</vt:lpstr>
      <vt:lpstr>Djelotvornost implementacije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uzročnosti u istraživanju komparativnih javnih politika</dc:title>
  <dc:creator>Ana</dc:creator>
  <cp:lastModifiedBy>User</cp:lastModifiedBy>
  <cp:revision>126</cp:revision>
  <dcterms:created xsi:type="dcterms:W3CDTF">2011-03-18T15:34:39Z</dcterms:created>
  <dcterms:modified xsi:type="dcterms:W3CDTF">2017-11-27T02:26:50Z</dcterms:modified>
</cp:coreProperties>
</file>